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notesMasterIdLst>
    <p:notesMasterId r:id="rId87"/>
  </p:notesMasterIdLst>
  <p:sldIdLst>
    <p:sldId id="471" r:id="rId2"/>
    <p:sldId id="880" r:id="rId3"/>
    <p:sldId id="846" r:id="rId4"/>
    <p:sldId id="833" r:id="rId5"/>
    <p:sldId id="834" r:id="rId6"/>
    <p:sldId id="835" r:id="rId7"/>
    <p:sldId id="847" r:id="rId8"/>
    <p:sldId id="836" r:id="rId9"/>
    <p:sldId id="837" r:id="rId10"/>
    <p:sldId id="822" r:id="rId11"/>
    <p:sldId id="848" r:id="rId12"/>
    <p:sldId id="849" r:id="rId13"/>
    <p:sldId id="850" r:id="rId14"/>
    <p:sldId id="874" r:id="rId15"/>
    <p:sldId id="851" r:id="rId16"/>
    <p:sldId id="875" r:id="rId17"/>
    <p:sldId id="852" r:id="rId18"/>
    <p:sldId id="876" r:id="rId19"/>
    <p:sldId id="853" r:id="rId20"/>
    <p:sldId id="877" r:id="rId21"/>
    <p:sldId id="878" r:id="rId22"/>
    <p:sldId id="854" r:id="rId23"/>
    <p:sldId id="879" r:id="rId24"/>
    <p:sldId id="883" r:id="rId25"/>
    <p:sldId id="884" r:id="rId26"/>
    <p:sldId id="885" r:id="rId27"/>
    <p:sldId id="886" r:id="rId28"/>
    <p:sldId id="887" r:id="rId29"/>
    <p:sldId id="888" r:id="rId30"/>
    <p:sldId id="889" r:id="rId31"/>
    <p:sldId id="890" r:id="rId32"/>
    <p:sldId id="891" r:id="rId33"/>
    <p:sldId id="892" r:id="rId34"/>
    <p:sldId id="893" r:id="rId35"/>
    <p:sldId id="894" r:id="rId36"/>
    <p:sldId id="895" r:id="rId37"/>
    <p:sldId id="896" r:id="rId38"/>
    <p:sldId id="897" r:id="rId39"/>
    <p:sldId id="898" r:id="rId40"/>
    <p:sldId id="899" r:id="rId41"/>
    <p:sldId id="900" r:id="rId42"/>
    <p:sldId id="901" r:id="rId43"/>
    <p:sldId id="902" r:id="rId44"/>
    <p:sldId id="903" r:id="rId45"/>
    <p:sldId id="904" r:id="rId46"/>
    <p:sldId id="905" r:id="rId47"/>
    <p:sldId id="906" r:id="rId48"/>
    <p:sldId id="907" r:id="rId49"/>
    <p:sldId id="908" r:id="rId50"/>
    <p:sldId id="909" r:id="rId51"/>
    <p:sldId id="910" r:id="rId52"/>
    <p:sldId id="911" r:id="rId53"/>
    <p:sldId id="912" r:id="rId54"/>
    <p:sldId id="913" r:id="rId55"/>
    <p:sldId id="914" r:id="rId56"/>
    <p:sldId id="915" r:id="rId57"/>
    <p:sldId id="916" r:id="rId58"/>
    <p:sldId id="917" r:id="rId59"/>
    <p:sldId id="918" r:id="rId60"/>
    <p:sldId id="919" r:id="rId61"/>
    <p:sldId id="920" r:id="rId62"/>
    <p:sldId id="921" r:id="rId63"/>
    <p:sldId id="922" r:id="rId64"/>
    <p:sldId id="923" r:id="rId65"/>
    <p:sldId id="924" r:id="rId66"/>
    <p:sldId id="925" r:id="rId67"/>
    <p:sldId id="926" r:id="rId68"/>
    <p:sldId id="927" r:id="rId69"/>
    <p:sldId id="928" r:id="rId70"/>
    <p:sldId id="929" r:id="rId71"/>
    <p:sldId id="930" r:id="rId72"/>
    <p:sldId id="931" r:id="rId73"/>
    <p:sldId id="932" r:id="rId74"/>
    <p:sldId id="933" r:id="rId75"/>
    <p:sldId id="934" r:id="rId76"/>
    <p:sldId id="935" r:id="rId77"/>
    <p:sldId id="936" r:id="rId78"/>
    <p:sldId id="937" r:id="rId79"/>
    <p:sldId id="938" r:id="rId80"/>
    <p:sldId id="939" r:id="rId81"/>
    <p:sldId id="940" r:id="rId82"/>
    <p:sldId id="941" r:id="rId83"/>
    <p:sldId id="942" r:id="rId84"/>
    <p:sldId id="943" r:id="rId85"/>
    <p:sldId id="944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088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7D74-E0D7-E642-8D6C-48DB8ED089BC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8446-C5FF-9C45-A64D-C717A799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C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narHorz">
            <a:fgClr>
              <a:schemeClr val="bg2"/>
            </a:fgClr>
            <a:bgClr>
              <a:srgbClr val="D8CFA7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308" y="1130300"/>
            <a:ext cx="592398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50900"/>
            <a:ext cx="2832100" cy="5842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850900"/>
            <a:ext cx="4584700" cy="5275263"/>
          </a:xfrm>
        </p:spPr>
        <p:txBody>
          <a:bodyPr/>
          <a:lstStyle>
            <a:lvl1pPr marL="228600" indent="-228600">
              <a:defRPr sz="2800" baseline="0"/>
            </a:lvl1pPr>
            <a:lvl2pPr marL="685800" indent="-228600">
              <a:spcBef>
                <a:spcPts val="1176"/>
              </a:spcBef>
              <a:defRPr sz="2400" baseline="0"/>
            </a:lvl2pPr>
            <a:lvl3pPr marL="1005840" indent="-182880">
              <a:spcBef>
                <a:spcPts val="1080"/>
              </a:spcBef>
              <a:defRPr sz="2000"/>
            </a:lvl3pPr>
            <a:lvl4pPr marL="1371600" indent="-182880">
              <a:spcBef>
                <a:spcPts val="1032"/>
              </a:spcBef>
              <a:defRPr sz="1800"/>
            </a:lvl4pPr>
            <a:lvl5pPr marL="1600200" indent="-182880">
              <a:spcBef>
                <a:spcPts val="984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549400"/>
            <a:ext cx="2832100" cy="45767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6064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86400"/>
            <a:ext cx="5486400" cy="6858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ingle Corner Rectangle 6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gradFill flip="none" rotWithShape="1">
            <a:gsLst>
              <a:gs pos="30000">
                <a:srgbClr val="B70000"/>
              </a:gs>
              <a:gs pos="100000">
                <a:srgbClr val="7B0000"/>
              </a:gs>
            </a:gsLst>
            <a:lin ang="6900000" scaled="0"/>
            <a:tileRect/>
          </a:gradFill>
          <a:ln w="3175" cmpd="sng">
            <a:noFill/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1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3000" b="0" i="0" kern="1200" cap="all" spc="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3051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3056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714500"/>
            <a:ext cx="36322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buClr>
                <a:srgbClr val="B70000"/>
              </a:buClr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984"/>
              </a:spcBef>
              <a:defRPr sz="1700"/>
            </a:lvl4pPr>
            <a:lvl5pPr marL="1417320" indent="-137160">
              <a:spcBef>
                <a:spcPts val="984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1714500"/>
            <a:ext cx="36195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1008"/>
              </a:spcBef>
              <a:defRPr sz="1700"/>
            </a:lvl4pPr>
            <a:lvl5pPr marL="1417320" indent="-137160">
              <a:spcBef>
                <a:spcPts val="1008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714499"/>
            <a:ext cx="3632200" cy="57150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286001"/>
            <a:ext cx="3632200" cy="3840162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 baseline="0"/>
            </a:lvl1pPr>
            <a:lvl2pPr marL="502920" indent="-182880">
              <a:spcBef>
                <a:spcPts val="1008"/>
              </a:spcBef>
              <a:defRPr sz="1700" baseline="0"/>
            </a:lvl2pPr>
            <a:lvl3pPr marL="822960" indent="-182880">
              <a:spcBef>
                <a:spcPts val="960"/>
              </a:spcBef>
              <a:defRPr sz="1600"/>
            </a:lvl3pPr>
            <a:lvl4pPr marL="1097280" indent="-182880">
              <a:spcBef>
                <a:spcPts val="960"/>
              </a:spcBef>
              <a:defRPr sz="1600"/>
            </a:lvl4pPr>
            <a:lvl5pPr marL="1371600" indent="-182880">
              <a:spcBef>
                <a:spcPts val="96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7900" y="1714499"/>
            <a:ext cx="3683000" cy="57150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7900" y="2286001"/>
            <a:ext cx="3683000" cy="3840161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/>
            </a:lvl1pPr>
            <a:lvl2pPr marL="502920" indent="-182880">
              <a:spcBef>
                <a:spcPts val="984"/>
              </a:spcBef>
              <a:defRPr sz="1600"/>
            </a:lvl2pPr>
            <a:lvl3pPr marL="822960" indent="-182880">
              <a:spcBef>
                <a:spcPts val="984"/>
              </a:spcBef>
              <a:defRPr sz="1600"/>
            </a:lvl3pPr>
            <a:lvl4pPr marL="1143000" indent="-182880">
              <a:spcBef>
                <a:spcPts val="984"/>
              </a:spcBef>
              <a:defRPr sz="1600"/>
            </a:lvl4pPr>
            <a:lvl5pPr marL="1371600" indent="-182880">
              <a:spcBef>
                <a:spcPts val="984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bg2"/>
          </a:fgClr>
          <a:bgClr>
            <a:srgbClr val="D8CFA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nip Single Corner Rectangle 61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solidFill>
            <a:srgbClr val="FFFFFF"/>
          </a:solidFill>
          <a:ln w="3175" cmpd="sng">
            <a:solidFill>
              <a:srgbClr val="D8CFA7"/>
            </a:solidFill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759227"/>
            <a:ext cx="8331200" cy="1250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2" y="1727200"/>
            <a:ext cx="7645475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84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B7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480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pic>
        <p:nvPicPr>
          <p:cNvPr id="68" name="Picture 67" descr="uwcrest_web_lrg_noshad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75" y="187727"/>
            <a:ext cx="520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rgbClr val="B70000"/>
          </a:solidFill>
          <a:effectLst>
            <a:outerShdw blurRad="57150" dist="254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5001"/>
            <a:ext cx="7772400" cy="554566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CS </a:t>
            </a:r>
            <a:r>
              <a:rPr lang="en-US" b="1" dirty="0" smtClean="0">
                <a:effectLst/>
              </a:rPr>
              <a:t>367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b="1" dirty="0" smtClean="0">
                <a:effectLst/>
              </a:rPr>
              <a:t>Introduction </a:t>
            </a:r>
            <a:r>
              <a:rPr lang="en-US" b="1" dirty="0">
                <a:effectLst/>
              </a:rPr>
              <a:t>to </a:t>
            </a:r>
            <a:r>
              <a:rPr lang="en-US" b="1" dirty="0" smtClean="0">
                <a:effectLst/>
              </a:rPr>
              <a:t>Data Structures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6445"/>
            <a:ext cx="6400800" cy="2469444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Lecture </a:t>
            </a:r>
            <a:r>
              <a:rPr lang="en-US" b="1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5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001" y="776110"/>
            <a:ext cx="7196666" cy="519288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private </a:t>
            </a:r>
            <a:r>
              <a:rPr lang="en-US" dirty="0">
                <a:latin typeface="Courier"/>
                <a:cs typeface="Courier"/>
              </a:rPr>
              <a:t>static &lt;E extends Comparable&lt;E&gt;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dirty="0" err="1">
                <a:latin typeface="Courier"/>
                <a:cs typeface="Courier"/>
              </a:rPr>
              <a:t>mergeAux</a:t>
            </a:r>
            <a:r>
              <a:rPr lang="en-US" dirty="0">
                <a:latin typeface="Courier"/>
                <a:cs typeface="Courier"/>
              </a:rPr>
              <a:t>(E[] A,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low,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high)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// base case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if (low == high) return;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// recursive case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// Step 1: Find the middle of the array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//   (</a:t>
            </a:r>
            <a:r>
              <a:rPr lang="en-US" dirty="0">
                <a:latin typeface="Courier"/>
                <a:cs typeface="Courier"/>
              </a:rPr>
              <a:t>conceptually, divide it in half)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mid = (low + high) / 2;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// Steps 2 and 3: Sort the 2 halves of A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mergeAux</a:t>
            </a:r>
            <a:r>
              <a:rPr lang="en-US" dirty="0">
                <a:latin typeface="Courier"/>
                <a:cs typeface="Courier"/>
              </a:rPr>
              <a:t>(A, low, mid);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mergeAux</a:t>
            </a:r>
            <a:r>
              <a:rPr lang="en-US" dirty="0">
                <a:latin typeface="Courier"/>
                <a:cs typeface="Courier"/>
              </a:rPr>
              <a:t>(A, mid+1, high);</a:t>
            </a:r>
          </a:p>
        </p:txBody>
      </p:sp>
    </p:spTree>
    <p:extLst>
      <p:ext uri="{BB962C8B-B14F-4D97-AF65-F5344CB8AC3E}">
        <p14:creationId xmlns:p14="http://schemas.microsoft.com/office/powerpoint/2010/main" val="186144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666" y="776111"/>
            <a:ext cx="8071555" cy="502355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// </a:t>
            </a:r>
            <a:r>
              <a:rPr lang="en-US" dirty="0">
                <a:latin typeface="Courier"/>
                <a:cs typeface="Courier"/>
              </a:rPr>
              <a:t>Step 4: Merge sorted halves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//into </a:t>
            </a:r>
            <a:r>
              <a:rPr lang="en-US" dirty="0">
                <a:latin typeface="Courier"/>
                <a:cs typeface="Courier"/>
              </a:rPr>
              <a:t>an auxiliary array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E</a:t>
            </a:r>
            <a:r>
              <a:rPr lang="en-US" dirty="0">
                <a:latin typeface="Courier"/>
                <a:cs typeface="Courier"/>
              </a:rPr>
              <a:t>[]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 =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(</a:t>
            </a:r>
            <a:r>
              <a:rPr lang="en-US" dirty="0">
                <a:latin typeface="Courier"/>
                <a:cs typeface="Courier"/>
              </a:rPr>
              <a:t>E[]</a:t>
            </a:r>
            <a:r>
              <a:rPr lang="en-US" dirty="0" smtClean="0">
                <a:latin typeface="Courier"/>
                <a:cs typeface="Courier"/>
              </a:rPr>
              <a:t>) (</a:t>
            </a:r>
            <a:r>
              <a:rPr lang="en-US" dirty="0">
                <a:latin typeface="Courier"/>
                <a:cs typeface="Courier"/>
              </a:rPr>
              <a:t>new Comparable[high-low+1]);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left = low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/</a:t>
            </a:r>
            <a:r>
              <a:rPr lang="en-US" dirty="0">
                <a:latin typeface="Courier"/>
                <a:cs typeface="Courier"/>
              </a:rPr>
              <a:t>/ index </a:t>
            </a:r>
            <a:r>
              <a:rPr lang="en-US" dirty="0" smtClean="0">
                <a:latin typeface="Courier"/>
                <a:cs typeface="Courier"/>
              </a:rPr>
              <a:t>to </a:t>
            </a:r>
            <a:r>
              <a:rPr lang="en-US" dirty="0">
                <a:latin typeface="Courier"/>
                <a:cs typeface="Courier"/>
              </a:rPr>
              <a:t>left half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right = mid+1;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/</a:t>
            </a:r>
            <a:r>
              <a:rPr lang="en-US" dirty="0">
                <a:latin typeface="Courier"/>
                <a:cs typeface="Courier"/>
              </a:rPr>
              <a:t>/ index into right half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 = 0;  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// index into </a:t>
            </a:r>
            <a:r>
              <a:rPr lang="en-US" dirty="0" err="1">
                <a:latin typeface="Courier"/>
                <a:cs typeface="Courier"/>
              </a:rPr>
              <a:t>tmp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2532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556" y="776110"/>
            <a:ext cx="7041444" cy="526344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>
                <a:latin typeface="Courier"/>
                <a:cs typeface="Courier"/>
              </a:rPr>
              <a:t>while ((left &lt;= mid) &amp;&amp; (right &lt;= high))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// choose the smaller of the two values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// copy that value into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]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// increment either left or </a:t>
            </a:r>
            <a:r>
              <a:rPr lang="en-US" dirty="0" smtClean="0">
                <a:latin typeface="Courier"/>
                <a:cs typeface="Courier"/>
              </a:rPr>
              <a:t>right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// increment </a:t>
            </a:r>
            <a:r>
              <a:rPr lang="en-US" dirty="0" err="1">
                <a:latin typeface="Courier"/>
                <a:cs typeface="Courier"/>
              </a:rPr>
              <a:t>pos</a:t>
            </a:r>
            <a:endParaRPr lang="en-US" dirty="0">
              <a:latin typeface="Courier"/>
              <a:cs typeface="Courier"/>
            </a:endParaRPr>
          </a:p>
          <a:p>
            <a:pPr algn="l"/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if (A[left].</a:t>
            </a:r>
            <a:r>
              <a:rPr lang="en-US" dirty="0" err="1">
                <a:latin typeface="Courier"/>
                <a:cs typeface="Courier"/>
              </a:rPr>
              <a:t>compareTo</a:t>
            </a:r>
            <a:r>
              <a:rPr lang="en-US" dirty="0">
                <a:latin typeface="Courier"/>
                <a:cs typeface="Courier"/>
              </a:rPr>
              <a:t>(A[right] &lt;= 0)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] = A[left];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left++</a:t>
            </a:r>
            <a:r>
              <a:rPr lang="en-US" dirty="0" smtClean="0">
                <a:latin typeface="Courier"/>
                <a:cs typeface="Courier"/>
              </a:rPr>
              <a:t>; 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da-DK" dirty="0" smtClean="0">
                <a:latin typeface="Courier"/>
                <a:cs typeface="Courier"/>
              </a:rPr>
              <a:t>    </a:t>
            </a:r>
            <a:r>
              <a:rPr lang="da-DK" dirty="0" err="1" smtClean="0">
                <a:latin typeface="Courier"/>
                <a:cs typeface="Courier"/>
              </a:rPr>
              <a:t>else</a:t>
            </a:r>
            <a:r>
              <a:rPr lang="da-DK" dirty="0" smtClean="0">
                <a:latin typeface="Courier"/>
                <a:cs typeface="Courier"/>
              </a:rPr>
              <a:t> </a:t>
            </a:r>
            <a:r>
              <a:rPr lang="da-DK" dirty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] = A[right];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right++</a:t>
            </a:r>
            <a:r>
              <a:rPr lang="en-US" dirty="0" smtClean="0">
                <a:latin typeface="Courier"/>
                <a:cs typeface="Courier"/>
              </a:rPr>
              <a:t>;}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++;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489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778" y="776111"/>
            <a:ext cx="8198555" cy="543277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latin typeface="Courier"/>
                <a:cs typeface="Courier"/>
              </a:rPr>
              <a:t>// </a:t>
            </a:r>
            <a:r>
              <a:rPr lang="en-US" dirty="0" smtClean="0">
                <a:latin typeface="Courier"/>
                <a:cs typeface="Courier"/>
              </a:rPr>
              <a:t>If one </a:t>
            </a:r>
            <a:r>
              <a:rPr lang="en-US" dirty="0">
                <a:latin typeface="Courier"/>
                <a:cs typeface="Courier"/>
              </a:rPr>
              <a:t>of the </a:t>
            </a:r>
            <a:r>
              <a:rPr lang="en-US" dirty="0" smtClean="0">
                <a:latin typeface="Courier"/>
                <a:cs typeface="Courier"/>
              </a:rPr>
              <a:t>sorted </a:t>
            </a:r>
            <a:r>
              <a:rPr lang="en-US" dirty="0">
                <a:latin typeface="Courier"/>
                <a:cs typeface="Courier"/>
              </a:rPr>
              <a:t>halves </a:t>
            </a:r>
            <a:r>
              <a:rPr lang="en-US" dirty="0" smtClean="0">
                <a:latin typeface="Courier"/>
                <a:cs typeface="Courier"/>
              </a:rPr>
              <a:t>"runs </a:t>
            </a:r>
            <a:r>
              <a:rPr lang="en-US" dirty="0">
                <a:latin typeface="Courier"/>
                <a:cs typeface="Courier"/>
              </a:rPr>
              <a:t>out"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//  of </a:t>
            </a:r>
            <a:r>
              <a:rPr lang="en-US" dirty="0">
                <a:latin typeface="Courier"/>
                <a:cs typeface="Courier"/>
              </a:rPr>
              <a:t>values, </a:t>
            </a:r>
            <a:r>
              <a:rPr lang="en-US" dirty="0" smtClean="0">
                <a:latin typeface="Courier"/>
                <a:cs typeface="Courier"/>
              </a:rPr>
              <a:t>copy any remaining 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// values to </a:t>
            </a:r>
            <a:r>
              <a:rPr lang="en-US" dirty="0" err="1">
                <a:latin typeface="Courier"/>
                <a:cs typeface="Courier"/>
              </a:rPr>
              <a:t>tmp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// Note: only 1 of </a:t>
            </a:r>
            <a:r>
              <a:rPr lang="en-US" dirty="0" smtClean="0">
                <a:latin typeface="Courier"/>
                <a:cs typeface="Courier"/>
              </a:rPr>
              <a:t>the loops </a:t>
            </a:r>
            <a:r>
              <a:rPr lang="en-US" dirty="0">
                <a:latin typeface="Courier"/>
                <a:cs typeface="Courier"/>
              </a:rPr>
              <a:t>will </a:t>
            </a:r>
            <a:r>
              <a:rPr lang="en-US" dirty="0" smtClean="0">
                <a:latin typeface="Courier"/>
                <a:cs typeface="Courier"/>
              </a:rPr>
              <a:t>execute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while (left &lt;= mid)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] = A[left]; 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left++;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++</a:t>
            </a:r>
            <a:r>
              <a:rPr lang="en-US" dirty="0" smtClean="0">
                <a:latin typeface="Courier"/>
                <a:cs typeface="Courier"/>
              </a:rPr>
              <a:t>; 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while </a:t>
            </a:r>
            <a:r>
              <a:rPr lang="en-US" dirty="0">
                <a:latin typeface="Courier"/>
                <a:cs typeface="Courier"/>
              </a:rPr>
              <a:t>(right &lt;= high)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[</a:t>
            </a:r>
            <a:r>
              <a:rPr lang="en-US" dirty="0" err="1">
                <a:latin typeface="Courier"/>
                <a:cs typeface="Courier"/>
              </a:rPr>
              <a:t>pos</a:t>
            </a:r>
            <a:r>
              <a:rPr lang="en-US" dirty="0">
                <a:latin typeface="Courier"/>
                <a:cs typeface="Courier"/>
              </a:rPr>
              <a:t>] = A[right];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right++;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 err="1" smtClean="0">
                <a:latin typeface="Courier"/>
                <a:cs typeface="Courier"/>
              </a:rPr>
              <a:t>pos</a:t>
            </a:r>
            <a:r>
              <a:rPr lang="en-US" dirty="0" smtClean="0">
                <a:latin typeface="Courier"/>
                <a:cs typeface="Courier"/>
              </a:rPr>
              <a:t>++; }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// </a:t>
            </a:r>
            <a:r>
              <a:rPr lang="en-US" dirty="0" smtClean="0">
                <a:latin typeface="Courier"/>
                <a:cs typeface="Courier"/>
              </a:rPr>
              <a:t>answer is in 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; copy </a:t>
            </a:r>
            <a:r>
              <a:rPr lang="en-US" dirty="0" smtClean="0">
                <a:latin typeface="Courier"/>
                <a:cs typeface="Courier"/>
              </a:rPr>
              <a:t>back </a:t>
            </a:r>
            <a:r>
              <a:rPr lang="en-US" dirty="0">
                <a:latin typeface="Courier"/>
                <a:cs typeface="Courier"/>
              </a:rPr>
              <a:t>into A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arraycopy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tmp</a:t>
            </a:r>
            <a:r>
              <a:rPr lang="en-US" dirty="0">
                <a:latin typeface="Courier"/>
                <a:cs typeface="Courier"/>
              </a:rPr>
              <a:t>, 0, A, low, </a:t>
            </a:r>
            <a:r>
              <a:rPr lang="en-US" dirty="0" err="1">
                <a:latin typeface="Courier"/>
                <a:cs typeface="Courier"/>
              </a:rPr>
              <a:t>tmp.length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5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8269"/>
            <a:ext cx="7772400" cy="1470025"/>
          </a:xfrm>
        </p:spPr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63889"/>
            <a:ext cx="6400800" cy="3639961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Some algorithms operate in two steps: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First, the problem is broken into smaller pieces. Each piece is solved independently.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 Then each “sub solution” is combined into a complete solution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This approach is called </a:t>
            </a:r>
            <a:r>
              <a:rPr lang="en-US" i="1" dirty="0" smtClean="0"/>
              <a:t>“divide and 	conquer”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7827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Google searches operate in this manner: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A query is sent to hundreds (or thousands) of query servers. Each server handles a small fraction of Google’s knowledge space.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After possible solutions are returned</a:t>
            </a:r>
            <a:r>
              <a:rPr lang="en-US" smtClean="0"/>
              <a:t>, they </a:t>
            </a:r>
            <a:r>
              <a:rPr lang="en-US" dirty="0" smtClean="0"/>
              <a:t>are ranked and merged to create the reply sent to the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2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1445"/>
            <a:ext cx="7772400" cy="11994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Merge Sort uses Divide and Conquer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74333"/>
            <a:ext cx="6400800" cy="3329517"/>
          </a:xfrm>
        </p:spPr>
        <p:txBody>
          <a:bodyPr/>
          <a:lstStyle/>
          <a:p>
            <a:pPr algn="l"/>
            <a:r>
              <a:rPr lang="en-US" dirty="0" smtClean="0"/>
              <a:t>Arrays are first repeatedly split, until size 1 arrays are reached.</a:t>
            </a:r>
          </a:p>
          <a:p>
            <a:pPr algn="l"/>
            <a:r>
              <a:rPr lang="en-US" dirty="0" smtClean="0"/>
              <a:t>Then sorted sub arrays are merged, forming progressively larger sorted pieces, until a complete sorted array is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8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78" y="1181100"/>
            <a:ext cx="5130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818443"/>
          </a:xfrm>
        </p:spPr>
        <p:txBody>
          <a:bodyPr/>
          <a:lstStyle/>
          <a:p>
            <a:r>
              <a:rPr lang="en-US" dirty="0" smtClean="0"/>
              <a:t>Complexity of Merge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7444"/>
            <a:ext cx="6400800" cy="3696406"/>
          </a:xfrm>
        </p:spPr>
        <p:txBody>
          <a:bodyPr/>
          <a:lstStyle/>
          <a:p>
            <a:pPr algn="l"/>
            <a:r>
              <a:rPr lang="en-US" dirty="0" smtClean="0"/>
              <a:t>Consider the call tree: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There are log(N) “levels”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87600"/>
            <a:ext cx="57785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9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At each level, O(N) work is done. </a:t>
            </a:r>
          </a:p>
          <a:p>
            <a:pPr algn="l"/>
            <a:r>
              <a:rPr lang="en-US" dirty="0" smtClean="0"/>
              <a:t>First recursive calls are set up.</a:t>
            </a:r>
          </a:p>
          <a:p>
            <a:pPr algn="l"/>
            <a:r>
              <a:rPr lang="en-US" dirty="0" smtClean="0"/>
              <a:t>Then sub-arrays are  merged.</a:t>
            </a:r>
          </a:p>
          <a:p>
            <a:pPr algn="l"/>
            <a:r>
              <a:rPr lang="en-US" dirty="0" smtClean="0"/>
              <a:t>Thus log(N) levels, with O(N) work at each level leads to O(N log(N)) run-time.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5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015999"/>
            <a:ext cx="6400800" cy="5094111"/>
          </a:xfrm>
        </p:spPr>
        <p:txBody>
          <a:bodyPr/>
          <a:lstStyle/>
          <a:p>
            <a:pPr marL="457200" indent="-457200" algn="l">
              <a:buFont typeface="Wingdings" charset="2"/>
              <a:buChar char="u"/>
            </a:pPr>
            <a:r>
              <a:rPr lang="en-US" dirty="0" smtClean="0"/>
              <a:t>Today’s topics:</a:t>
            </a:r>
          </a:p>
          <a:p>
            <a:pPr marL="457200" indent="-457200" algn="l">
              <a:buFont typeface="Wingdings" charset="2"/>
              <a:buChar char="u"/>
            </a:pPr>
            <a:r>
              <a:rPr lang="en-US" dirty="0" smtClean="0"/>
              <a:t>Merge Sort</a:t>
            </a:r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Heap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Radix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3779"/>
            <a:ext cx="7772400" cy="8184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Concurrent execution of Merge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62667"/>
            <a:ext cx="6400800" cy="3640666"/>
          </a:xfrm>
        </p:spPr>
        <p:txBody>
          <a:bodyPr/>
          <a:lstStyle/>
          <a:p>
            <a:pPr algn="l"/>
            <a:r>
              <a:rPr lang="en-US" dirty="0" smtClean="0"/>
              <a:t>Merge sort adapts nicely to a multi-processor environment.</a:t>
            </a:r>
          </a:p>
          <a:p>
            <a:pPr algn="l"/>
            <a:r>
              <a:rPr lang="en-US" dirty="0" smtClean="0"/>
              <a:t> If you have k “cores” or “threads” each can take a fraction of the calls, leading to </a:t>
            </a:r>
            <a:r>
              <a:rPr lang="en-US" i="1" dirty="0" smtClean="0"/>
              <a:t>almost </a:t>
            </a:r>
            <a:r>
              <a:rPr lang="en-US" dirty="0" smtClean="0"/>
              <a:t>a factor of k speedup.</a:t>
            </a:r>
          </a:p>
          <a:p>
            <a:pPr algn="l"/>
            <a:r>
              <a:rPr lang="en-US" dirty="0" smtClean="0"/>
              <a:t>Why almost?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9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9667"/>
            <a:ext cx="7772400" cy="1354666"/>
          </a:xfrm>
        </p:spPr>
        <p:txBody>
          <a:bodyPr>
            <a:normAutofit/>
          </a:bodyPr>
          <a:lstStyle/>
          <a:p>
            <a:r>
              <a:rPr lang="en-US" dirty="0" smtClean="0"/>
              <a:t>What if you had an Unlimited number of Processors?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13000"/>
            <a:ext cx="6400800" cy="330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Notice that almost all the work in the sort is done during the merge phase.</a:t>
            </a:r>
          </a:p>
          <a:p>
            <a:pPr algn="l"/>
            <a:r>
              <a:rPr lang="en-US" dirty="0" smtClean="0"/>
              <a:t>At the top level you need O(N) time to do the merge.</a:t>
            </a:r>
          </a:p>
          <a:p>
            <a:pPr algn="l"/>
            <a:r>
              <a:rPr lang="en-US" dirty="0" smtClean="0"/>
              <a:t>At the next level you do 2 O(N/2) merges, but with parallelism this takes only O(N/2) time.</a:t>
            </a:r>
          </a:p>
        </p:txBody>
      </p:sp>
    </p:spTree>
    <p:extLst>
      <p:ext uri="{BB962C8B-B14F-4D97-AF65-F5344CB8AC3E}">
        <p14:creationId xmlns:p14="http://schemas.microsoft.com/office/powerpoint/2010/main" val="63719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The next level does four concurrent merges, in O(N/4) time.</a:t>
            </a:r>
          </a:p>
          <a:p>
            <a:pPr algn="l"/>
            <a:r>
              <a:rPr lang="en-US" dirty="0" smtClean="0"/>
              <a:t>So the total time is: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O(N) + O(N/2) + O(N/4) + ... + O(1)</a:t>
            </a:r>
          </a:p>
          <a:p>
            <a:pPr algn="l"/>
            <a:r>
              <a:rPr lang="en-US" dirty="0" smtClean="0"/>
              <a:t>This sums to ...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O(N) – the best possible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7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3"/>
            <a:ext cx="7772400" cy="8466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Merge Sort is given a Sorted array?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16667"/>
            <a:ext cx="6400800" cy="3287183"/>
          </a:xfrm>
        </p:spPr>
        <p:txBody>
          <a:bodyPr/>
          <a:lstStyle/>
          <a:p>
            <a:pPr algn="l"/>
            <a:r>
              <a:rPr lang="en-US" dirty="0" smtClean="0"/>
              <a:t>Doesn’t matter!</a:t>
            </a:r>
          </a:p>
          <a:p>
            <a:pPr algn="l"/>
            <a:r>
              <a:rPr lang="en-US" dirty="0" smtClean="0"/>
              <a:t>The same recursive calls and merge loops will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9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2"/>
            <a:ext cx="7772400" cy="987073"/>
          </a:xfrm>
        </p:spPr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78001"/>
            <a:ext cx="6400800" cy="3625850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A divide &amp; conquer sort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Partitions array into two parts, and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Recursively sorts both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But no merge phase is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We start by partitioning the array into two pieces:</a:t>
            </a:r>
          </a:p>
          <a:p>
            <a:pPr algn="l"/>
            <a:r>
              <a:rPr lang="en-US" dirty="0" smtClean="0"/>
              <a:t>“small values” on the left </a:t>
            </a:r>
          </a:p>
          <a:p>
            <a:pPr algn="l"/>
            <a:r>
              <a:rPr lang="en-US" dirty="0" smtClean="0"/>
              <a:t> and “large values” on the right.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The two pieces are recursively sorted.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Nothing more need be done!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5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67" y="1632656"/>
            <a:ext cx="4648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945443"/>
          </a:xfrm>
        </p:spPr>
        <p:txBody>
          <a:bodyPr/>
          <a:lstStyle/>
          <a:p>
            <a:r>
              <a:rPr lang="en-US" dirty="0" smtClean="0"/>
              <a:t>How do we Partition the Array?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17889"/>
            <a:ext cx="6400800" cy="4064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We choose a </a:t>
            </a:r>
            <a:r>
              <a:rPr lang="en-US" i="1" dirty="0" smtClean="0"/>
              <a:t>pivot</a:t>
            </a:r>
            <a:r>
              <a:rPr lang="en-US" dirty="0" smtClean="0"/>
              <a:t> value:</a:t>
            </a:r>
          </a:p>
          <a:p>
            <a:pPr algn="l"/>
            <a:r>
              <a:rPr lang="en-US" dirty="0" smtClean="0"/>
              <a:t>All values less than pivot go to left partition.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All values greater than pivot go to the right partition.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Equal values can go in either partition.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3779"/>
            <a:ext cx="7772400" cy="931332"/>
          </a:xfrm>
        </p:spPr>
        <p:txBody>
          <a:bodyPr/>
          <a:lstStyle/>
          <a:p>
            <a:r>
              <a:rPr lang="en-US" dirty="0" smtClean="0"/>
              <a:t>Outline of 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1566332"/>
            <a:ext cx="6728179" cy="4346223"/>
          </a:xfrm>
        </p:spPr>
        <p:txBody>
          <a:bodyPr>
            <a:normAutofit fontScale="925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Choose a pivot value.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Partition the </a:t>
            </a:r>
            <a:r>
              <a:rPr lang="en-US" dirty="0" smtClean="0"/>
              <a:t>array: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Put </a:t>
            </a:r>
            <a:r>
              <a:rPr lang="en-US" dirty="0"/>
              <a:t>all </a:t>
            </a:r>
            <a:r>
              <a:rPr lang="en-US" dirty="0" smtClean="0"/>
              <a:t>values </a:t>
            </a:r>
            <a:r>
              <a:rPr lang="en-US" dirty="0"/>
              <a:t>less than the pivot in the </a:t>
            </a:r>
            <a:r>
              <a:rPr lang="en-US" dirty="0" smtClean="0"/>
              <a:t>  	left </a:t>
            </a:r>
            <a:r>
              <a:rPr lang="en-US" dirty="0"/>
              <a:t>part of the array, then the pivot itself, </a:t>
            </a:r>
            <a:r>
              <a:rPr lang="en-US" dirty="0" smtClean="0"/>
              <a:t>	then </a:t>
            </a:r>
            <a:r>
              <a:rPr lang="en-US" dirty="0"/>
              <a:t>all values greater than the </a:t>
            </a:r>
            <a:r>
              <a:rPr lang="en-US" dirty="0" smtClean="0"/>
              <a:t>pivot. 	(Copies </a:t>
            </a:r>
            <a:r>
              <a:rPr lang="en-US" dirty="0"/>
              <a:t>of the pivot value can go in either </a:t>
            </a:r>
            <a:r>
              <a:rPr lang="en-US" dirty="0" smtClean="0"/>
              <a:t>	part </a:t>
            </a:r>
            <a:r>
              <a:rPr lang="en-US" dirty="0"/>
              <a:t>of the array</a:t>
            </a:r>
            <a:r>
              <a:rPr lang="en-US" dirty="0" smtClean="0"/>
              <a:t>.)</a:t>
            </a:r>
            <a:endParaRPr lang="en-US" dirty="0"/>
          </a:p>
          <a:p>
            <a:pPr marL="514350" indent="-514350" algn="l">
              <a:buFont typeface="+mj-lt"/>
              <a:buAutoNum type="arabicPeriod" startAt="3"/>
            </a:pPr>
            <a:r>
              <a:rPr lang="en-US" dirty="0"/>
              <a:t>Recursively, sort the values </a:t>
            </a:r>
            <a:r>
              <a:rPr lang="en-US" dirty="0" smtClean="0"/>
              <a:t>less than </a:t>
            </a:r>
            <a:r>
              <a:rPr lang="en-US" dirty="0"/>
              <a:t>(or equal to) </a:t>
            </a:r>
            <a:r>
              <a:rPr lang="en-US" dirty="0" smtClean="0"/>
              <a:t>the </a:t>
            </a:r>
            <a:r>
              <a:rPr lang="en-US" dirty="0"/>
              <a:t>pivot.</a:t>
            </a:r>
          </a:p>
          <a:p>
            <a:pPr marL="514350" indent="-514350" algn="l">
              <a:buFont typeface="+mj-lt"/>
              <a:buAutoNum type="arabicPeriod" startAt="3"/>
            </a:pPr>
            <a:r>
              <a:rPr lang="en-US" dirty="0"/>
              <a:t>Recursively, sort the values greater than (or equal to) the pivot.</a:t>
            </a:r>
          </a:p>
        </p:txBody>
      </p:sp>
    </p:spTree>
    <p:extLst>
      <p:ext uri="{BB962C8B-B14F-4D97-AF65-F5344CB8AC3E}">
        <p14:creationId xmlns:p14="http://schemas.microsoft.com/office/powerpoint/2010/main" val="145308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92668"/>
            <a:ext cx="7772400" cy="945444"/>
          </a:xfrm>
        </p:spPr>
        <p:txBody>
          <a:bodyPr/>
          <a:lstStyle/>
          <a:p>
            <a:r>
              <a:rPr lang="en-US" dirty="0" smtClean="0"/>
              <a:t>A few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21556"/>
            <a:ext cx="6400800" cy="3682294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We represent array partitions as a reference to the whole array plus low and high indices.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The base case isn’t a partition of size one. Instead we stop at small partitions (size 20 or so) and use a simple sort.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7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1018822"/>
          </a:xfrm>
        </p:spPr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9223"/>
            <a:ext cx="6400800" cy="3724627"/>
          </a:xfrm>
        </p:spPr>
        <p:txBody>
          <a:bodyPr/>
          <a:lstStyle/>
          <a:p>
            <a:pPr algn="l"/>
            <a:r>
              <a:rPr lang="en-US" dirty="0" smtClean="0"/>
              <a:t>Unlike the previous two sorts, a merge sort requires only </a:t>
            </a:r>
            <a:r>
              <a:rPr lang="en-US" i="1" dirty="0" smtClean="0"/>
              <a:t>O(N log N) </a:t>
            </a:r>
            <a:r>
              <a:rPr lang="en-US" dirty="0" smtClean="0"/>
              <a:t>time. For large arrays, this can be a very substantial advantage.</a:t>
            </a:r>
          </a:p>
          <a:p>
            <a:pPr algn="l"/>
            <a:r>
              <a:rPr lang="en-US" dirty="0" smtClean="0"/>
              <a:t>For example, if N = 1,000,000, N</a:t>
            </a:r>
            <a:r>
              <a:rPr lang="en-US" baseline="30000" dirty="0" smtClean="0"/>
              <a:t>2</a:t>
            </a:r>
            <a:r>
              <a:rPr lang="en-US" dirty="0" smtClean="0"/>
              <a:t> is 1,000,000,000,ooo whereas </a:t>
            </a:r>
            <a:r>
              <a:rPr lang="en-US" dirty="0"/>
              <a:t>N log </a:t>
            </a:r>
            <a:r>
              <a:rPr lang="en-US" dirty="0" smtClean="0"/>
              <a:t>N is less than 20,000,000.</a:t>
            </a:r>
          </a:p>
          <a:p>
            <a:pPr algn="l"/>
            <a:r>
              <a:rPr lang="en-US" dirty="0" smtClean="0"/>
              <a:t>A 50,000 to 1 ratio!</a:t>
            </a:r>
          </a:p>
          <a:p>
            <a:pPr algn="l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08905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46667"/>
          </a:xfrm>
        </p:spPr>
        <p:txBody>
          <a:bodyPr/>
          <a:lstStyle/>
          <a:p>
            <a:r>
              <a:rPr lang="en-US" dirty="0" smtClean="0"/>
              <a:t>How to choose the Pivot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35666"/>
            <a:ext cx="6400800" cy="3668183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The median would be ideal – but how do we compute it without sorting?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Choosing a random value in the array might work, but how do we get a fast &amp; accurate random value?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Early version of quick sort just took the first (leftmost) value, but this fails badly for sorted values: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3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7" y="1926166"/>
            <a:ext cx="3594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1030110"/>
          </a:xfrm>
        </p:spPr>
        <p:txBody>
          <a:bodyPr/>
          <a:lstStyle/>
          <a:p>
            <a:r>
              <a:rPr lang="en-US" dirty="0" smtClean="0"/>
              <a:t>Median of 3 Pivot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33222"/>
            <a:ext cx="6400800" cy="3470628"/>
          </a:xfrm>
        </p:spPr>
        <p:txBody>
          <a:bodyPr/>
          <a:lstStyle/>
          <a:p>
            <a:pPr algn="l"/>
            <a:r>
              <a:rPr lang="en-US" dirty="0" smtClean="0"/>
              <a:t>Choose </a:t>
            </a:r>
            <a:r>
              <a:rPr lang="en-US" dirty="0"/>
              <a:t>the median of the </a:t>
            </a:r>
            <a:r>
              <a:rPr lang="en-US" dirty="0" smtClean="0"/>
              <a:t>3 values: A</a:t>
            </a:r>
            <a:r>
              <a:rPr lang="en-US" dirty="0"/>
              <a:t>[low], A[high], and A[(</a:t>
            </a:r>
            <a:r>
              <a:rPr lang="en-US" dirty="0" err="1"/>
              <a:t>low+high</a:t>
            </a:r>
            <a:r>
              <a:rPr lang="en-US" dirty="0"/>
              <a:t>)/2]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(Requires partition size of at least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9668"/>
            <a:ext cx="7772400" cy="846666"/>
          </a:xfrm>
        </p:spPr>
        <p:txBody>
          <a:bodyPr/>
          <a:lstStyle/>
          <a:p>
            <a:r>
              <a:rPr lang="en-US" dirty="0" smtClean="0"/>
              <a:t>Forming the Partition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1693333"/>
            <a:ext cx="6714068" cy="3710517"/>
          </a:xfrm>
        </p:spPr>
        <p:txBody>
          <a:bodyPr/>
          <a:lstStyle/>
          <a:p>
            <a:pPr algn="l"/>
            <a:r>
              <a:rPr lang="en-US" dirty="0" smtClean="0"/>
              <a:t>Of the 3 values, smallest goes into A[low].</a:t>
            </a:r>
          </a:p>
          <a:p>
            <a:pPr algn="l"/>
            <a:r>
              <a:rPr lang="en-US" dirty="0" smtClean="0"/>
              <a:t>Largest goes into A[high]</a:t>
            </a:r>
          </a:p>
          <a:p>
            <a:pPr algn="l"/>
            <a:r>
              <a:rPr lang="en-US" dirty="0" smtClean="0"/>
              <a:t>Pivot is swapped with value in A[high-1].</a:t>
            </a:r>
          </a:p>
          <a:p>
            <a:pPr algn="l"/>
            <a:r>
              <a:rPr lang="en-US" dirty="0" smtClean="0"/>
              <a:t>Now two pointers move through the array:</a:t>
            </a:r>
          </a:p>
          <a:p>
            <a:pPr algn="l"/>
            <a:r>
              <a:rPr lang="en-US" dirty="0" smtClean="0"/>
              <a:t>Left starts at left end and moves right until a value greater than pivot is found.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9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Right pointer starts at right end and moves left, looking for a value less than pivot.</a:t>
            </a:r>
          </a:p>
          <a:p>
            <a:pPr algn="l"/>
            <a:r>
              <a:rPr lang="en-US" dirty="0" smtClean="0"/>
              <a:t>This continues until either the left and right pointers cross or two “out of position” values are found.</a:t>
            </a:r>
          </a:p>
          <a:p>
            <a:pPr algn="l"/>
            <a:r>
              <a:rPr lang="en-US" dirty="0" smtClean="0"/>
              <a:t>If the pointers cross we are essentially done.</a:t>
            </a:r>
          </a:p>
          <a:p>
            <a:pPr algn="l"/>
            <a:r>
              <a:rPr lang="en-US" dirty="0" smtClean="0"/>
              <a:t>Otherwise, the two out-of-position values are swapped, and the two pointers start moving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6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Here is the detailed outline of the sort:</a:t>
            </a:r>
          </a:p>
          <a:p>
            <a:pPr algn="l"/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the pivot (using the "median-of-three" technique); </a:t>
            </a:r>
            <a:endParaRPr lang="en-US" dirty="0" smtClean="0"/>
          </a:p>
          <a:p>
            <a:pPr algn="l"/>
            <a:r>
              <a:rPr lang="en-US" dirty="0"/>
              <a:t> </a:t>
            </a:r>
            <a:r>
              <a:rPr lang="en-US" dirty="0" smtClean="0"/>
              <a:t>     Put </a:t>
            </a:r>
            <a:r>
              <a:rPr lang="en-US" dirty="0"/>
              <a:t>the smallest of the 3 values in </a:t>
            </a:r>
            <a:r>
              <a:rPr lang="en-US" dirty="0" smtClean="0"/>
              <a:t> 	A</a:t>
            </a:r>
            <a:r>
              <a:rPr lang="en-US" dirty="0"/>
              <a:t>[low], put the largest of the 3 values </a:t>
            </a:r>
            <a:r>
              <a:rPr lang="en-US" dirty="0" smtClean="0"/>
              <a:t>	in </a:t>
            </a:r>
            <a:r>
              <a:rPr lang="en-US" dirty="0"/>
              <a:t>A[high], and swap the pivot with </a:t>
            </a:r>
            <a:r>
              <a:rPr lang="en-US" dirty="0" smtClean="0"/>
              <a:t>	the </a:t>
            </a:r>
            <a:r>
              <a:rPr lang="en-US" dirty="0"/>
              <a:t>value in A[high-1</a:t>
            </a:r>
            <a:r>
              <a:rPr lang="en-US" dirty="0" smtClean="0"/>
              <a:t>].</a:t>
            </a:r>
          </a:p>
          <a:p>
            <a:pPr marL="514350" indent="-514350" algn="l">
              <a:buFont typeface="+mj-lt"/>
              <a:buAutoNum type="arabicPeriod" startAt="2"/>
            </a:pPr>
            <a:r>
              <a:rPr lang="en-US" dirty="0"/>
              <a:t>Initialize: left = low+1; right = high-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7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111" y="776111"/>
            <a:ext cx="8015111" cy="5023556"/>
          </a:xfrm>
        </p:spPr>
        <p:txBody>
          <a:bodyPr/>
          <a:lstStyle/>
          <a:p>
            <a:pPr marL="514350" indent="-514350" algn="l">
              <a:buFont typeface="+mj-lt"/>
              <a:buAutoNum type="arabicPeriod" startAt="3"/>
            </a:pPr>
            <a:r>
              <a:rPr lang="en-US" dirty="0" smtClean="0"/>
              <a:t>Use </a:t>
            </a:r>
            <a:r>
              <a:rPr lang="en-US" dirty="0"/>
              <a:t>a loop with the condition</a:t>
            </a:r>
            <a:r>
              <a:rPr lang="en-US" dirty="0" smtClean="0"/>
              <a:t>:</a:t>
            </a:r>
          </a:p>
          <a:p>
            <a:pPr algn="l"/>
            <a:r>
              <a:rPr lang="en-US" dirty="0" smtClean="0"/>
              <a:t>	while </a:t>
            </a:r>
            <a:r>
              <a:rPr lang="en-US" dirty="0"/>
              <a:t>(left &lt;= right)</a:t>
            </a:r>
            <a:r>
              <a:rPr lang="en-US" dirty="0" smtClean="0"/>
              <a:t> </a:t>
            </a:r>
          </a:p>
          <a:p>
            <a:pPr algn="l"/>
            <a:r>
              <a:rPr lang="en-US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loop invariant is</a:t>
            </a:r>
            <a:r>
              <a:rPr lang="en-US" sz="2600" dirty="0" smtClean="0"/>
              <a:t>:</a:t>
            </a:r>
          </a:p>
          <a:p>
            <a:pPr algn="l"/>
            <a:r>
              <a:rPr lang="en-US" sz="2600" dirty="0"/>
              <a:t> </a:t>
            </a:r>
            <a:r>
              <a:rPr lang="en-US" sz="2600" dirty="0" smtClean="0"/>
              <a:t>    all </a:t>
            </a:r>
            <a:r>
              <a:rPr lang="en-US" sz="2600" dirty="0"/>
              <a:t>items in A[low] to A[left-1] are &lt;= the pivot </a:t>
            </a:r>
          </a:p>
          <a:p>
            <a:pPr algn="l"/>
            <a:r>
              <a:rPr lang="en-US" sz="2600" dirty="0" smtClean="0"/>
              <a:t>     all </a:t>
            </a:r>
            <a:r>
              <a:rPr lang="en-US" sz="2600" dirty="0"/>
              <a:t>items in A[right+1] to A[high] are &gt;= the pivot</a:t>
            </a:r>
          </a:p>
        </p:txBody>
      </p:sp>
    </p:spTree>
    <p:extLst>
      <p:ext uri="{BB962C8B-B14F-4D97-AF65-F5344CB8AC3E}">
        <p14:creationId xmlns:p14="http://schemas.microsoft.com/office/powerpoint/2010/main" val="143425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889" y="776111"/>
            <a:ext cx="7408333" cy="5023556"/>
          </a:xfrm>
        </p:spPr>
        <p:txBody>
          <a:bodyPr/>
          <a:lstStyle/>
          <a:p>
            <a:pPr algn="l"/>
            <a:r>
              <a:rPr lang="en-US" dirty="0"/>
              <a:t>Each time around the loop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	 left </a:t>
            </a:r>
            <a:r>
              <a:rPr lang="en-US" dirty="0"/>
              <a:t>is incremented until it "points" to a </a:t>
            </a:r>
            <a:r>
              <a:rPr lang="en-US" dirty="0" smtClean="0"/>
              <a:t>  	value </a:t>
            </a:r>
            <a:r>
              <a:rPr lang="en-US" dirty="0"/>
              <a:t>&gt; the pivot </a:t>
            </a:r>
          </a:p>
          <a:p>
            <a:pPr algn="l"/>
            <a:r>
              <a:rPr lang="en-US" dirty="0" smtClean="0"/>
              <a:t>	right </a:t>
            </a:r>
            <a:r>
              <a:rPr lang="en-US" dirty="0"/>
              <a:t>is decremented until it "points" to </a:t>
            </a:r>
            <a:r>
              <a:rPr lang="en-US" dirty="0" smtClean="0"/>
              <a:t>a 	value </a:t>
            </a:r>
            <a:r>
              <a:rPr lang="en-US" dirty="0"/>
              <a:t>&lt; the pivot </a:t>
            </a:r>
          </a:p>
          <a:p>
            <a:pPr algn="l"/>
            <a:r>
              <a:rPr lang="en-US" dirty="0" smtClean="0"/>
              <a:t>	if </a:t>
            </a:r>
            <a:r>
              <a:rPr lang="en-US" dirty="0"/>
              <a:t>left and right have not crossed each other, </a:t>
            </a:r>
          </a:p>
          <a:p>
            <a:pPr algn="l"/>
            <a:r>
              <a:rPr lang="en-US" dirty="0" smtClean="0"/>
              <a:t>	then </a:t>
            </a:r>
            <a:r>
              <a:rPr lang="en-US" dirty="0"/>
              <a:t>swap the items they "point" to.</a:t>
            </a:r>
            <a:r>
              <a:rPr lang="en-US" dirty="0" smtClean="0"/>
              <a:t> </a:t>
            </a:r>
          </a:p>
          <a:p>
            <a:pPr algn="l"/>
            <a:r>
              <a:rPr lang="en-US" dirty="0" smtClean="0"/>
              <a:t>4.</a:t>
            </a:r>
            <a:r>
              <a:rPr lang="en-US" dirty="0"/>
              <a:t>	Put the pivot into its final place.</a:t>
            </a:r>
            <a:endParaRPr lang="en-US" dirty="0" smtClean="0"/>
          </a:p>
          <a:p>
            <a:pPr algn="l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3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443" y="776111"/>
            <a:ext cx="7859890" cy="5150556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600" dirty="0" smtClean="0">
                <a:latin typeface="Courier"/>
                <a:cs typeface="Courier"/>
              </a:rPr>
              <a:t>private </a:t>
            </a:r>
            <a:r>
              <a:rPr lang="en-US" sz="3600" dirty="0">
                <a:latin typeface="Courier"/>
                <a:cs typeface="Courier"/>
              </a:rPr>
              <a:t>static &lt;E extends Comparable&lt;E&gt;&gt; </a:t>
            </a:r>
            <a:endParaRPr lang="en-US" sz="3600" dirty="0" smtClean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int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>
                <a:latin typeface="Courier"/>
                <a:cs typeface="Courier"/>
              </a:rPr>
              <a:t>partition(E[] A, </a:t>
            </a:r>
            <a:r>
              <a:rPr lang="en-US" sz="3600" dirty="0" err="1">
                <a:latin typeface="Courier"/>
                <a:cs typeface="Courier"/>
              </a:rPr>
              <a:t>int</a:t>
            </a:r>
            <a:r>
              <a:rPr lang="en-US" sz="3600" dirty="0">
                <a:latin typeface="Courier"/>
                <a:cs typeface="Courier"/>
              </a:rPr>
              <a:t> low, </a:t>
            </a:r>
            <a:r>
              <a:rPr lang="en-US" sz="3600" dirty="0" err="1">
                <a:latin typeface="Courier"/>
                <a:cs typeface="Courier"/>
              </a:rPr>
              <a:t>int</a:t>
            </a:r>
            <a:r>
              <a:rPr lang="en-US" sz="3600" dirty="0">
                <a:latin typeface="Courier"/>
                <a:cs typeface="Courier"/>
              </a:rPr>
              <a:t> high) {</a:t>
            </a:r>
          </a:p>
          <a:p>
            <a:pPr algn="l"/>
            <a:r>
              <a:rPr lang="en-US" sz="3600" dirty="0" smtClean="0">
                <a:latin typeface="Courier"/>
                <a:cs typeface="Courier"/>
              </a:rPr>
              <a:t> /</a:t>
            </a:r>
            <a:r>
              <a:rPr lang="en-US" sz="3600" dirty="0">
                <a:latin typeface="Courier"/>
                <a:cs typeface="Courier"/>
              </a:rPr>
              <a:t>/ precondition: </a:t>
            </a:r>
            <a:r>
              <a:rPr lang="en-US" sz="3600" dirty="0" err="1">
                <a:latin typeface="Courier"/>
                <a:cs typeface="Courier"/>
              </a:rPr>
              <a:t>A.length</a:t>
            </a:r>
            <a:r>
              <a:rPr lang="en-US" sz="3600" dirty="0">
                <a:latin typeface="Courier"/>
                <a:cs typeface="Courier"/>
              </a:rPr>
              <a:t> &gt; 3</a:t>
            </a:r>
          </a:p>
          <a:p>
            <a:pPr algn="l"/>
            <a:endParaRPr lang="en-US" sz="3600" dirty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smtClean="0">
                <a:latin typeface="Courier"/>
                <a:cs typeface="Courier"/>
              </a:rPr>
              <a:t>  E </a:t>
            </a:r>
            <a:r>
              <a:rPr lang="en-US" sz="3600" dirty="0">
                <a:latin typeface="Courier"/>
                <a:cs typeface="Courier"/>
              </a:rPr>
              <a:t>pivot = </a:t>
            </a:r>
            <a:r>
              <a:rPr lang="en-US" sz="3600" dirty="0" err="1">
                <a:latin typeface="Courier"/>
                <a:cs typeface="Courier"/>
              </a:rPr>
              <a:t>medianOfThree</a:t>
            </a:r>
            <a:r>
              <a:rPr lang="en-US" sz="3600" dirty="0">
                <a:latin typeface="Courier"/>
                <a:cs typeface="Courier"/>
              </a:rPr>
              <a:t>(A, low, high); // </a:t>
            </a:r>
            <a:r>
              <a:rPr lang="en-US" sz="3600" dirty="0" smtClean="0">
                <a:latin typeface="Courier"/>
                <a:cs typeface="Courier"/>
              </a:rPr>
              <a:t>step </a:t>
            </a:r>
            <a:r>
              <a:rPr lang="en-US" sz="3600" dirty="0">
                <a:latin typeface="Courier"/>
                <a:cs typeface="Courier"/>
              </a:rPr>
              <a:t>1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</a:t>
            </a:r>
            <a:r>
              <a:rPr lang="en-US" sz="3600" dirty="0" err="1" smtClean="0">
                <a:latin typeface="Courier"/>
                <a:cs typeface="Courier"/>
              </a:rPr>
              <a:t>int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>
                <a:latin typeface="Courier"/>
                <a:cs typeface="Courier"/>
              </a:rPr>
              <a:t>left = low+1; right = high-2;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 left &lt;= right ) {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(A[left].</a:t>
            </a:r>
            <a:r>
              <a:rPr lang="en-US" sz="3600" dirty="0" err="1">
                <a:latin typeface="Courier"/>
                <a:cs typeface="Courier"/>
              </a:rPr>
              <a:t>compareTo</a:t>
            </a:r>
            <a:r>
              <a:rPr lang="en-US" sz="3600" dirty="0">
                <a:latin typeface="Courier"/>
                <a:cs typeface="Courier"/>
              </a:rPr>
              <a:t>(pivot) &lt; 0) left++;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(A[right].</a:t>
            </a:r>
            <a:r>
              <a:rPr lang="en-US" sz="3600" dirty="0" err="1">
                <a:latin typeface="Courier"/>
                <a:cs typeface="Courier"/>
              </a:rPr>
              <a:t>compareTo</a:t>
            </a:r>
            <a:r>
              <a:rPr lang="en-US" sz="3600" dirty="0">
                <a:latin typeface="Courier"/>
                <a:cs typeface="Courier"/>
              </a:rPr>
              <a:t>(pivot) &gt; 0) right--;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if </a:t>
            </a:r>
            <a:r>
              <a:rPr lang="en-US" sz="3600" dirty="0">
                <a:latin typeface="Courier"/>
                <a:cs typeface="Courier"/>
              </a:rPr>
              <a:t>(left &lt;= right) {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swap(A, left, right);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left++;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right--;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</a:t>
            </a:r>
            <a:r>
              <a:rPr lang="en-US" sz="3600" dirty="0" smtClean="0">
                <a:latin typeface="Courier"/>
                <a:cs typeface="Courier"/>
              </a:rPr>
              <a:t>}</a:t>
            </a:r>
            <a:endParaRPr lang="en-US" sz="3600" dirty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   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2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</a:t>
            </a:r>
            <a:r>
              <a:rPr lang="en-US" sz="2600" dirty="0" smtClean="0">
                <a:latin typeface="Courier"/>
                <a:cs typeface="Courier"/>
              </a:rPr>
              <a:t>swap</a:t>
            </a:r>
            <a:r>
              <a:rPr lang="en-US" sz="2600" dirty="0">
                <a:latin typeface="Courier"/>
                <a:cs typeface="Courier"/>
              </a:rPr>
              <a:t>(A, right+1</a:t>
            </a:r>
            <a:r>
              <a:rPr lang="en-US" sz="2600" dirty="0" smtClean="0">
                <a:latin typeface="Courier"/>
                <a:cs typeface="Courier"/>
              </a:rPr>
              <a:t>, high</a:t>
            </a:r>
            <a:r>
              <a:rPr lang="en-US" sz="2600" dirty="0">
                <a:latin typeface="Courier"/>
                <a:cs typeface="Courier"/>
              </a:rPr>
              <a:t>-1)</a:t>
            </a:r>
            <a:r>
              <a:rPr lang="en-US" sz="26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 </a:t>
            </a:r>
            <a:r>
              <a:rPr lang="en-US" sz="2600" dirty="0">
                <a:latin typeface="Courier"/>
                <a:cs typeface="Courier"/>
              </a:rPr>
              <a:t>// step 4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</a:t>
            </a:r>
            <a:r>
              <a:rPr lang="en-US" sz="2600" dirty="0" smtClean="0">
                <a:latin typeface="Courier"/>
                <a:cs typeface="Courier"/>
              </a:rPr>
              <a:t>return </a:t>
            </a:r>
            <a:r>
              <a:rPr lang="en-US" sz="2600" dirty="0">
                <a:latin typeface="Courier"/>
                <a:cs typeface="Courier"/>
              </a:rPr>
              <a:t>right;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5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 key insight is that  we can </a:t>
            </a:r>
            <a:r>
              <a:rPr lang="en-US" i="1" dirty="0" smtClean="0"/>
              <a:t>merge</a:t>
            </a:r>
            <a:r>
              <a:rPr lang="en-US" dirty="0" smtClean="0"/>
              <a:t> two </a:t>
            </a:r>
            <a:r>
              <a:rPr lang="en-US" i="1" dirty="0" smtClean="0"/>
              <a:t>sorted</a:t>
            </a:r>
            <a:r>
              <a:rPr lang="en-US" dirty="0" smtClean="0"/>
              <a:t> arrays of size N/2 in linear (O(N)) time.</a:t>
            </a:r>
          </a:p>
          <a:p>
            <a:pPr algn="l"/>
            <a:r>
              <a:rPr lang="en-US" dirty="0" smtClean="0"/>
              <a:t>You </a:t>
            </a:r>
            <a:r>
              <a:rPr lang="en-US" dirty="0"/>
              <a:t>just step through the two arrays, always choosing the </a:t>
            </a:r>
            <a:r>
              <a:rPr lang="en-US" i="1" dirty="0"/>
              <a:t>smaller</a:t>
            </a:r>
            <a:r>
              <a:rPr lang="en-US" dirty="0"/>
              <a:t> of the two values to put into the final array (and only advancing in the array from which you took the smaller value). 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7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778" y="776111"/>
            <a:ext cx="7902222" cy="502355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static &lt;E extends Comparable&lt;E&gt;&gt; </a:t>
            </a:r>
            <a:r>
              <a:rPr lang="en-US" dirty="0" smtClean="0">
                <a:latin typeface="Courier"/>
                <a:cs typeface="Courier"/>
              </a:rPr>
              <a:t>  	void </a:t>
            </a:r>
            <a:r>
              <a:rPr lang="en-US" dirty="0" err="1">
                <a:latin typeface="Courier"/>
                <a:cs typeface="Courier"/>
              </a:rPr>
              <a:t>quickSort</a:t>
            </a:r>
            <a:r>
              <a:rPr lang="en-US" dirty="0">
                <a:latin typeface="Courier"/>
                <a:cs typeface="Courier"/>
              </a:rPr>
              <a:t>(E[] A) {</a:t>
            </a:r>
          </a:p>
          <a:p>
            <a:pPr algn="l"/>
            <a:r>
              <a:rPr lang="fr-FR" dirty="0">
                <a:latin typeface="Courier"/>
                <a:cs typeface="Courier"/>
              </a:rPr>
              <a:t>    </a:t>
            </a:r>
            <a:r>
              <a:rPr lang="fr-FR" dirty="0" err="1">
                <a:latin typeface="Courier"/>
                <a:cs typeface="Courier"/>
              </a:rPr>
              <a:t>quickAux</a:t>
            </a:r>
            <a:r>
              <a:rPr lang="fr-FR" dirty="0">
                <a:latin typeface="Courier"/>
                <a:cs typeface="Courier"/>
              </a:rPr>
              <a:t>(A, 0, A.length-1);</a:t>
            </a:r>
          </a:p>
          <a:p>
            <a:pPr algn="l"/>
            <a:r>
              <a:rPr lang="fr-FR" dirty="0" smtClean="0">
                <a:latin typeface="Courier"/>
                <a:cs typeface="Courier"/>
              </a:rPr>
              <a:t>}</a:t>
            </a:r>
            <a:endParaRPr lang="fr-FR" dirty="0">
              <a:latin typeface="Courier"/>
              <a:cs typeface="Courier"/>
            </a:endParaRPr>
          </a:p>
          <a:p>
            <a:pPr algn="l"/>
            <a:r>
              <a:rPr lang="fr-FR" dirty="0">
                <a:latin typeface="Courier"/>
                <a:cs typeface="Courier"/>
              </a:rPr>
              <a:t> </a:t>
            </a:r>
          </a:p>
          <a:p>
            <a:pPr algn="l"/>
            <a:r>
              <a:rPr lang="fr-FR" dirty="0" err="1">
                <a:latin typeface="Courier"/>
                <a:cs typeface="Courier"/>
              </a:rPr>
              <a:t>private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static</a:t>
            </a:r>
            <a:r>
              <a:rPr lang="fr-FR" dirty="0">
                <a:latin typeface="Courier"/>
                <a:cs typeface="Courier"/>
              </a:rPr>
              <a:t> &lt;E </a:t>
            </a:r>
            <a:r>
              <a:rPr lang="fr-FR" dirty="0" err="1">
                <a:latin typeface="Courier"/>
                <a:cs typeface="Courier"/>
              </a:rPr>
              <a:t>extends</a:t>
            </a:r>
            <a:r>
              <a:rPr lang="fr-FR" dirty="0">
                <a:latin typeface="Courier"/>
                <a:cs typeface="Courier"/>
              </a:rPr>
              <a:t> Comparable&lt;E&gt;&gt; 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err="1" smtClean="0">
                <a:latin typeface="Courier"/>
                <a:cs typeface="Courier"/>
              </a:rPr>
              <a:t>void</a:t>
            </a:r>
            <a:r>
              <a:rPr lang="fr-FR" dirty="0" smtClean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quickAux</a:t>
            </a:r>
            <a:r>
              <a:rPr lang="fr-FR" dirty="0">
                <a:latin typeface="Courier"/>
                <a:cs typeface="Courier"/>
              </a:rPr>
              <a:t>(E[] A, </a:t>
            </a:r>
            <a:r>
              <a:rPr lang="fr-FR" dirty="0" err="1">
                <a:latin typeface="Courier"/>
                <a:cs typeface="Courier"/>
              </a:rPr>
              <a:t>int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low</a:t>
            </a:r>
            <a:r>
              <a:rPr lang="fr-FR" dirty="0">
                <a:latin typeface="Courier"/>
                <a:cs typeface="Courier"/>
              </a:rPr>
              <a:t>, </a:t>
            </a:r>
            <a:r>
              <a:rPr lang="fr-FR" dirty="0" err="1">
                <a:latin typeface="Courier"/>
                <a:cs typeface="Courier"/>
              </a:rPr>
              <a:t>int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high</a:t>
            </a:r>
            <a:r>
              <a:rPr lang="fr-FR" dirty="0">
                <a:latin typeface="Courier"/>
                <a:cs typeface="Courier"/>
              </a:rPr>
              <a:t>) {</a:t>
            </a:r>
          </a:p>
          <a:p>
            <a:pPr algn="l"/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smtClean="0">
                <a:latin typeface="Courier"/>
                <a:cs typeface="Courier"/>
              </a:rPr>
              <a:t>if </a:t>
            </a:r>
            <a:r>
              <a:rPr lang="fr-FR" dirty="0">
                <a:latin typeface="Courier"/>
                <a:cs typeface="Courier"/>
              </a:rPr>
              <a:t>(</a:t>
            </a:r>
            <a:r>
              <a:rPr lang="fr-FR" dirty="0" err="1">
                <a:latin typeface="Courier"/>
                <a:cs typeface="Courier"/>
              </a:rPr>
              <a:t>high-low</a:t>
            </a:r>
            <a:r>
              <a:rPr lang="fr-FR" dirty="0">
                <a:latin typeface="Courier"/>
                <a:cs typeface="Courier"/>
              </a:rPr>
              <a:t> &lt; </a:t>
            </a:r>
            <a:r>
              <a:rPr lang="fr-FR" dirty="0">
                <a:solidFill>
                  <a:srgbClr val="FF0000"/>
                </a:solidFill>
                <a:latin typeface="Courier"/>
                <a:cs typeface="Courier"/>
              </a:rPr>
              <a:t>4</a:t>
            </a:r>
            <a:r>
              <a:rPr lang="fr-FR" dirty="0">
                <a:latin typeface="Courier"/>
                <a:cs typeface="Courier"/>
              </a:rPr>
              <a:t>) </a:t>
            </a:r>
            <a:r>
              <a:rPr lang="fr-FR" dirty="0" err="1">
                <a:latin typeface="Courier"/>
                <a:cs typeface="Courier"/>
              </a:rPr>
              <a:t>insertionSort</a:t>
            </a:r>
            <a:r>
              <a:rPr lang="fr-FR" dirty="0">
                <a:latin typeface="Courier"/>
                <a:cs typeface="Courier"/>
              </a:rPr>
              <a:t>(A, </a:t>
            </a:r>
            <a:r>
              <a:rPr lang="fr-FR" dirty="0" err="1">
                <a:latin typeface="Courier"/>
                <a:cs typeface="Courier"/>
              </a:rPr>
              <a:t>low</a:t>
            </a:r>
            <a:r>
              <a:rPr lang="fr-FR" dirty="0">
                <a:latin typeface="Courier"/>
                <a:cs typeface="Courier"/>
              </a:rPr>
              <a:t>, </a:t>
            </a:r>
            <a:r>
              <a:rPr lang="fr-FR" dirty="0" err="1">
                <a:latin typeface="Courier"/>
                <a:cs typeface="Courier"/>
              </a:rPr>
              <a:t>high</a:t>
            </a:r>
            <a:r>
              <a:rPr lang="fr-FR" dirty="0">
                <a:latin typeface="Courier"/>
                <a:cs typeface="Courier"/>
              </a:rPr>
              <a:t>);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</a:t>
            </a:r>
            <a:r>
              <a:rPr lang="da-DK" dirty="0" err="1" smtClean="0">
                <a:latin typeface="Courier"/>
                <a:cs typeface="Courier"/>
              </a:rPr>
              <a:t>else</a:t>
            </a:r>
            <a:r>
              <a:rPr lang="da-DK" dirty="0" smtClean="0">
                <a:latin typeface="Courier"/>
                <a:cs typeface="Courier"/>
              </a:rPr>
              <a:t> </a:t>
            </a:r>
            <a:r>
              <a:rPr lang="da-DK" dirty="0">
                <a:latin typeface="Courier"/>
                <a:cs typeface="Courier"/>
              </a:rPr>
              <a:t>{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    </a:t>
            </a:r>
            <a:r>
              <a:rPr lang="da-DK" dirty="0" err="1" smtClean="0">
                <a:latin typeface="Courier"/>
                <a:cs typeface="Courier"/>
              </a:rPr>
              <a:t>int</a:t>
            </a:r>
            <a:r>
              <a:rPr lang="da-DK" dirty="0" smtClean="0">
                <a:latin typeface="Courier"/>
                <a:cs typeface="Courier"/>
              </a:rPr>
              <a:t> </a:t>
            </a:r>
            <a:r>
              <a:rPr lang="da-DK" dirty="0">
                <a:latin typeface="Courier"/>
                <a:cs typeface="Courier"/>
              </a:rPr>
              <a:t>right = partition(A, </a:t>
            </a:r>
            <a:r>
              <a:rPr lang="da-DK" dirty="0" err="1">
                <a:latin typeface="Courier"/>
                <a:cs typeface="Courier"/>
              </a:rPr>
              <a:t>low</a:t>
            </a:r>
            <a:r>
              <a:rPr lang="da-DK" dirty="0">
                <a:latin typeface="Courier"/>
                <a:cs typeface="Courier"/>
              </a:rPr>
              <a:t>, </a:t>
            </a:r>
            <a:r>
              <a:rPr lang="da-DK" dirty="0" err="1">
                <a:latin typeface="Courier"/>
                <a:cs typeface="Courier"/>
              </a:rPr>
              <a:t>high</a:t>
            </a:r>
            <a:r>
              <a:rPr lang="da-DK" dirty="0">
                <a:latin typeface="Courier"/>
                <a:cs typeface="Courier"/>
              </a:rPr>
              <a:t>);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    </a:t>
            </a:r>
            <a:r>
              <a:rPr lang="da-DK" dirty="0" err="1" smtClean="0">
                <a:latin typeface="Courier"/>
                <a:cs typeface="Courier"/>
              </a:rPr>
              <a:t>quickAux</a:t>
            </a:r>
            <a:r>
              <a:rPr lang="da-DK" dirty="0">
                <a:latin typeface="Courier"/>
                <a:cs typeface="Courier"/>
              </a:rPr>
              <a:t>(A, </a:t>
            </a:r>
            <a:r>
              <a:rPr lang="da-DK" dirty="0" err="1">
                <a:latin typeface="Courier"/>
                <a:cs typeface="Courier"/>
              </a:rPr>
              <a:t>low</a:t>
            </a:r>
            <a:r>
              <a:rPr lang="da-DK" dirty="0">
                <a:latin typeface="Courier"/>
                <a:cs typeface="Courier"/>
              </a:rPr>
              <a:t>, right);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quickAux</a:t>
            </a:r>
            <a:r>
              <a:rPr lang="en-US" dirty="0">
                <a:latin typeface="Courier"/>
                <a:cs typeface="Courier"/>
              </a:rPr>
              <a:t>(A, right+2, high);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4566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827"/>
          <a:stretch/>
        </p:blipFill>
        <p:spPr>
          <a:xfrm>
            <a:off x="2309989" y="1326444"/>
            <a:ext cx="4222852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3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910" b="-9877"/>
          <a:stretch/>
        </p:blipFill>
        <p:spPr>
          <a:xfrm>
            <a:off x="2451100" y="1439334"/>
            <a:ext cx="422285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8731"/>
          <a:stretch/>
        </p:blipFill>
        <p:spPr>
          <a:xfrm>
            <a:off x="1371600" y="1176867"/>
            <a:ext cx="6019800" cy="41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5" t="60299" r="-3165" b="-60299"/>
          <a:stretch/>
        </p:blipFill>
        <p:spPr>
          <a:xfrm>
            <a:off x="1371600" y="1416756"/>
            <a:ext cx="60198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2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3"/>
            <a:ext cx="7772400" cy="973667"/>
          </a:xfrm>
        </p:spPr>
        <p:txBody>
          <a:bodyPr/>
          <a:lstStyle/>
          <a:p>
            <a:r>
              <a:rPr lang="en-US" dirty="0" smtClean="0"/>
              <a:t>Complexity of 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7866" y="2197805"/>
            <a:ext cx="6400800" cy="34748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What is the time for quick sort?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If the pivot is always the median value, then the calls form a balanced binary tree (like they do for merge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the worst case (the pivot is the smallest or largest value) the calls form a "linear" tree.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any case, the total work done at each level of the call tree is O(N) for partitioning.</a:t>
            </a:r>
          </a:p>
        </p:txBody>
      </p:sp>
    </p:spTree>
    <p:extLst>
      <p:ext uri="{BB962C8B-B14F-4D97-AF65-F5344CB8AC3E}">
        <p14:creationId xmlns:p14="http://schemas.microsoft.com/office/powerpoint/2010/main" val="99546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/>
              <a:t>So the total time is: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practice: O(N log N</a:t>
            </a:r>
            <a:r>
              <a:rPr lang="en-US" dirty="0" smtClean="0"/>
              <a:t>)</a:t>
            </a:r>
          </a:p>
          <a:p>
            <a:pPr algn="l"/>
            <a:r>
              <a:rPr lang="en-US" dirty="0"/>
              <a:t>Q</a:t>
            </a:r>
            <a:r>
              <a:rPr lang="en-US" dirty="0" smtClean="0"/>
              <a:t>uick </a:t>
            </a:r>
            <a:r>
              <a:rPr lang="en-US" dirty="0"/>
              <a:t>sort's worst-case time is </a:t>
            </a:r>
            <a:r>
              <a:rPr lang="en-US" i="1" dirty="0"/>
              <a:t>worse</a:t>
            </a:r>
            <a:r>
              <a:rPr lang="en-US" dirty="0"/>
              <a:t> than merge sort's. However, an advantage of quick sort is that it </a:t>
            </a:r>
            <a:r>
              <a:rPr lang="en-US" i="1" dirty="0"/>
              <a:t>does not require extra storage</a:t>
            </a:r>
            <a:r>
              <a:rPr lang="en-US" dirty="0"/>
              <a:t>, as merge sort does.</a:t>
            </a:r>
          </a:p>
        </p:txBody>
      </p:sp>
    </p:spTree>
    <p:extLst>
      <p:ext uri="{BB962C8B-B14F-4D97-AF65-F5344CB8AC3E}">
        <p14:creationId xmlns:p14="http://schemas.microsoft.com/office/powerpoint/2010/main" val="141960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890"/>
            <a:ext cx="7772400" cy="860778"/>
          </a:xfrm>
        </p:spPr>
        <p:txBody>
          <a:bodyPr/>
          <a:lstStyle/>
          <a:p>
            <a:r>
              <a:rPr lang="en-US" dirty="0" smtClean="0"/>
              <a:t>What if array is already sorted?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9222"/>
            <a:ext cx="6629400" cy="37246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When the array is already sorted, quick sort takes O(N log N) time</a:t>
            </a:r>
            <a:r>
              <a:rPr lang="en-US" dirty="0" smtClean="0"/>
              <a:t>,</a:t>
            </a:r>
          </a:p>
          <a:p>
            <a:pPr algn="l"/>
            <a:r>
              <a:rPr lang="en-US" dirty="0" smtClean="0"/>
              <a:t>(assuming </a:t>
            </a:r>
            <a:r>
              <a:rPr lang="en-US" dirty="0"/>
              <a:t>that the "median-of-three" method is used to choose the pivot</a:t>
            </a:r>
            <a:r>
              <a:rPr lang="en-US" dirty="0" smtClean="0"/>
              <a:t>.)</a:t>
            </a:r>
          </a:p>
          <a:p>
            <a:pPr algn="l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pivot will always be the median value, so the two recursive calls will be made using arrays of half </a:t>
            </a:r>
            <a:r>
              <a:rPr lang="en-US" dirty="0" smtClean="0"/>
              <a:t>size. The calls </a:t>
            </a:r>
            <a:r>
              <a:rPr lang="en-US" dirty="0"/>
              <a:t>will form a balanced </a:t>
            </a:r>
            <a:r>
              <a:rPr lang="en-US" dirty="0" smtClean="0"/>
              <a:t>binary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5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6112"/>
            <a:ext cx="7772400" cy="888999"/>
          </a:xfrm>
        </p:spPr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92111"/>
            <a:ext cx="6400800" cy="404988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We used the heap data structure to implement priority queues.</a:t>
            </a:r>
          </a:p>
          <a:p>
            <a:pPr algn="l"/>
            <a:r>
              <a:rPr lang="en-US" dirty="0" smtClean="0"/>
              <a:t>We can use the same structure to sort an array.</a:t>
            </a:r>
          </a:p>
          <a:p>
            <a:pPr algn="l"/>
            <a:r>
              <a:rPr lang="en-US" dirty="0" smtClean="0"/>
              <a:t>The idea is simple – enter all data into a heap, then remove the highest values one by one. We fill the array from </a:t>
            </a:r>
            <a:r>
              <a:rPr lang="en-US" i="1" dirty="0" smtClean="0"/>
              <a:t>right to left.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338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207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N insertions take O(N log N) time.</a:t>
            </a:r>
          </a:p>
          <a:p>
            <a:pPr algn="l"/>
            <a:r>
              <a:rPr lang="en-US" dirty="0" smtClean="0"/>
              <a:t>N removals also take O(N log N).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But we can do </a:t>
            </a:r>
            <a:r>
              <a:rPr lang="en-US" i="1" dirty="0" smtClean="0"/>
              <a:t>even better</a:t>
            </a:r>
            <a:r>
              <a:rPr lang="en-US" dirty="0" smtClean="0"/>
              <a:t>!</a:t>
            </a:r>
          </a:p>
          <a:p>
            <a:pPr algn="l"/>
            <a:r>
              <a:rPr lang="en-US" dirty="0" smtClean="0"/>
              <a:t>We can let the heap data structure </a:t>
            </a:r>
            <a:r>
              <a:rPr lang="en-US" i="1" dirty="0" smtClean="0"/>
              <a:t>share</a:t>
            </a:r>
            <a:r>
              <a:rPr lang="en-US" dirty="0" smtClean="0"/>
              <a:t> space with the original array.</a:t>
            </a:r>
          </a:p>
          <a:p>
            <a:pPr algn="l"/>
            <a:r>
              <a:rPr lang="en-US" dirty="0" smtClean="0"/>
              <a:t>Moreover, using an operation called </a:t>
            </a:r>
            <a:r>
              <a:rPr lang="en-US" i="1" dirty="0" smtClean="0"/>
              <a:t>heapify</a:t>
            </a:r>
            <a:r>
              <a:rPr lang="en-US" dirty="0" smtClean="0"/>
              <a:t>, we can build and fill the heap in O(N) time. </a:t>
            </a:r>
          </a:p>
          <a:p>
            <a:pPr algn="l"/>
            <a:r>
              <a:rPr lang="en-US" dirty="0" smtClean="0"/>
              <a:t>(Removing data to complete the sort still takes O(N log N) time.)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7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058"/>
          <a:stretch/>
        </p:blipFill>
        <p:spPr>
          <a:xfrm>
            <a:off x="1600200" y="1538111"/>
            <a:ext cx="5925110" cy="32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8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533" y="776111"/>
            <a:ext cx="6400800" cy="53622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approach is clever.</a:t>
            </a:r>
          </a:p>
          <a:p>
            <a:pPr algn="l"/>
            <a:r>
              <a:rPr lang="en-US" dirty="0" smtClean="0"/>
              <a:t>To start, the unsorted data fills the entire array.</a:t>
            </a:r>
          </a:p>
          <a:p>
            <a:pPr algn="l"/>
            <a:r>
              <a:rPr lang="en-US" dirty="0" smtClean="0"/>
              <a:t>The data are reorganized into a heap (using </a:t>
            </a:r>
            <a:r>
              <a:rPr lang="en-US" i="1" dirty="0" smtClean="0"/>
              <a:t>heapify</a:t>
            </a:r>
            <a:r>
              <a:rPr lang="en-US" dirty="0" smtClean="0"/>
              <a:t>). </a:t>
            </a:r>
            <a:endParaRPr lang="en-US" dirty="0"/>
          </a:p>
          <a:p>
            <a:pPr algn="l"/>
            <a:r>
              <a:rPr lang="en-US" dirty="0" smtClean="0"/>
              <a:t>The root is the largest value. It is swapped with the </a:t>
            </a:r>
            <a:r>
              <a:rPr lang="en-US" dirty="0"/>
              <a:t>rightmost </a:t>
            </a:r>
            <a:r>
              <a:rPr lang="en-US" dirty="0" smtClean="0"/>
              <a:t>heap value. The highest array value is now in place.</a:t>
            </a:r>
          </a:p>
          <a:p>
            <a:pPr algn="l"/>
            <a:r>
              <a:rPr lang="en-US" dirty="0" smtClean="0"/>
              <a:t>We reestablish a valid heap and select the root. It is swapped with the rightmost heap value.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Now the second largest value is in the correct location (next to last in the array).</a:t>
            </a:r>
          </a:p>
          <a:p>
            <a:pPr algn="l"/>
            <a:r>
              <a:rPr lang="en-US" dirty="0" smtClean="0"/>
              <a:t>We repeat the process until the entire array is placed in correct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2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800" y="620890"/>
            <a:ext cx="6905978" cy="874888"/>
          </a:xfrm>
        </p:spPr>
        <p:txBody>
          <a:bodyPr/>
          <a:lstStyle/>
          <a:p>
            <a:r>
              <a:rPr lang="en-US" dirty="0" smtClean="0"/>
              <a:t>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61444"/>
            <a:ext cx="6400800" cy="3442406"/>
          </a:xfrm>
        </p:spPr>
        <p:txBody>
          <a:bodyPr/>
          <a:lstStyle/>
          <a:p>
            <a:pPr algn="l"/>
            <a:r>
              <a:rPr lang="en-US" dirty="0" smtClean="0"/>
              <a:t>We’ll view the heap as a tree though it actually maps to array positions (in level order).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Thus in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value 5 is in the leftmost array position, followed by 1, then 33, and ending with 34.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11" y="14795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Heapify works bottom-up, turning sub-trees into mini-heaps.</a:t>
            </a:r>
          </a:p>
          <a:p>
            <a:pPr algn="l"/>
            <a:r>
              <a:rPr lang="en-US" dirty="0" smtClean="0"/>
              <a:t>Start with nodes that are parents of leaves. </a:t>
            </a:r>
          </a:p>
          <a:p>
            <a:pPr algn="l"/>
            <a:r>
              <a:rPr lang="en-US" dirty="0" smtClean="0"/>
              <a:t>We compare each node n with its two children (which are leaves). </a:t>
            </a:r>
          </a:p>
          <a:p>
            <a:pPr algn="l"/>
            <a:r>
              <a:rPr lang="en-US" dirty="0" smtClean="0"/>
              <a:t>We swap n with the larger child, as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444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Staring with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get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45" y="1068211"/>
            <a:ext cx="3568700" cy="194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5" y="34607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6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We now examine nodes n one level up in the tree.</a:t>
            </a:r>
          </a:p>
          <a:p>
            <a:pPr algn="l"/>
            <a:r>
              <a:rPr lang="en-US" dirty="0" smtClean="0"/>
              <a:t>These nodes have two children, and each is already in heap form.</a:t>
            </a:r>
          </a:p>
          <a:p>
            <a:pPr algn="l"/>
            <a:r>
              <a:rPr lang="en-US" dirty="0" smtClean="0"/>
              <a:t>We again compare a node n with its children and swap the bigger into the root as necessary. </a:t>
            </a:r>
          </a:p>
          <a:p>
            <a:pPr algn="l"/>
            <a:r>
              <a:rPr lang="en-US" dirty="0" smtClean="0"/>
              <a:t>The swapped value is compared with its new children and swap again, until correct heaps are established.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becomes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9" y="856545"/>
            <a:ext cx="35687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080"/>
          <a:stretch/>
        </p:blipFill>
        <p:spPr>
          <a:xfrm>
            <a:off x="2640189" y="3682294"/>
            <a:ext cx="390595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Then the root is processed: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413000"/>
            <a:ext cx="7670800" cy="2032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252130" y="24130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750710"/>
          </a:xfrm>
        </p:spPr>
        <p:txBody>
          <a:bodyPr/>
          <a:lstStyle/>
          <a:p>
            <a:r>
              <a:rPr lang="en-US" dirty="0" smtClean="0"/>
              <a:t>Cost of 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9667"/>
            <a:ext cx="6400800" cy="3414183"/>
          </a:xfrm>
        </p:spPr>
        <p:txBody>
          <a:bodyPr/>
          <a:lstStyle/>
          <a:p>
            <a:pPr algn="l"/>
            <a:r>
              <a:rPr lang="en-US" dirty="0" smtClean="0"/>
              <a:t>One half of the nodes are leaves at the bottom the of tree. </a:t>
            </a:r>
            <a:endParaRPr lang="en-US" dirty="0"/>
          </a:p>
          <a:p>
            <a:pPr algn="l"/>
            <a:r>
              <a:rPr lang="en-US" dirty="0" smtClean="0"/>
              <a:t>They take 1 comparison with their parent to process.</a:t>
            </a:r>
          </a:p>
          <a:p>
            <a:pPr algn="l"/>
            <a:r>
              <a:rPr lang="en-US" dirty="0" smtClean="0"/>
              <a:t>One quarter of the leaves are at height 2 and takes at most two comparisons to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9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6214"/>
          <a:stretch/>
        </p:blipFill>
        <p:spPr>
          <a:xfrm>
            <a:off x="1600200" y="762001"/>
            <a:ext cx="5925110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 total time is then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N * (1/2*1 + ¼*2 + 1/8 * 3 + 1/16 * 4 ...)</a:t>
            </a:r>
          </a:p>
          <a:p>
            <a:pPr algn="l"/>
            <a:r>
              <a:rPr lang="en-US" dirty="0" smtClean="0"/>
              <a:t>Now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 heapify is O(N) – linear!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660878"/>
            <a:ext cx="3380848" cy="15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6779"/>
            <a:ext cx="7772400" cy="804332"/>
          </a:xfrm>
        </p:spPr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11111"/>
            <a:ext cx="6400800" cy="44591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1111"/>
            <a:ext cx="6815660" cy="51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9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444" y="592667"/>
            <a:ext cx="7365999" cy="4811183"/>
          </a:xfrm>
        </p:spPr>
        <p:txBody>
          <a:bodyPr/>
          <a:lstStyle/>
          <a:p>
            <a:pPr algn="l"/>
            <a:r>
              <a:rPr lang="en-US" dirty="0" smtClean="0"/>
              <a:t>All the sorts we’ve studied are comparison sorts.</a:t>
            </a:r>
          </a:p>
          <a:p>
            <a:pPr algn="l"/>
            <a:r>
              <a:rPr lang="en-US" dirty="0" smtClean="0"/>
              <a:t>It can be proven that in the worst case a comparison sort </a:t>
            </a:r>
            <a:r>
              <a:rPr lang="en-US" i="1" dirty="0" smtClean="0"/>
              <a:t>must take </a:t>
            </a:r>
            <a:r>
              <a:rPr lang="en-US" dirty="0" smtClean="0"/>
              <a:t>at least O(N log N).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Sorts that don’t do direct comparisons can be faster.</a:t>
            </a:r>
          </a:p>
          <a:p>
            <a:pPr algn="l"/>
            <a:r>
              <a:rPr lang="en-US" dirty="0" smtClean="0"/>
              <a:t>A </a:t>
            </a:r>
            <a:r>
              <a:rPr lang="en-US" i="1" dirty="0" smtClean="0"/>
              <a:t>Radix Sort </a:t>
            </a:r>
            <a:r>
              <a:rPr lang="en-US" dirty="0" smtClean="0"/>
              <a:t>is such a sort.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 radix sort works by comparing items character by character (or digit by digit).</a:t>
            </a:r>
          </a:p>
          <a:p>
            <a:pPr algn="l"/>
            <a:r>
              <a:rPr lang="en-US" dirty="0" smtClean="0"/>
              <a:t>If </a:t>
            </a:r>
            <a:r>
              <a:rPr lang="en-US" i="1" dirty="0" smtClean="0"/>
              <a:t>range</a:t>
            </a:r>
            <a:r>
              <a:rPr lang="en-US" dirty="0" smtClean="0"/>
              <a:t> is the range of individual values</a:t>
            </a:r>
          </a:p>
          <a:p>
            <a:pPr algn="l"/>
            <a:r>
              <a:rPr lang="en-US" dirty="0" smtClean="0"/>
              <a:t>(typically 10 or 26) and</a:t>
            </a:r>
          </a:p>
          <a:p>
            <a:pPr algn="l"/>
            <a:r>
              <a:rPr lang="en-US" dirty="0" err="1" smtClean="0"/>
              <a:t>len</a:t>
            </a:r>
            <a:r>
              <a:rPr lang="en-US" dirty="0" smtClean="0"/>
              <a:t> is the maximum length of items to be sorted, then a radix sort requires</a:t>
            </a:r>
          </a:p>
          <a:p>
            <a:pPr algn="l"/>
            <a:r>
              <a:rPr lang="en-US" dirty="0" smtClean="0"/>
              <a:t>O((N + range) * </a:t>
            </a:r>
            <a:r>
              <a:rPr lang="en-US" dirty="0" err="1" smtClean="0"/>
              <a:t>len</a:t>
            </a:r>
            <a:r>
              <a:rPr lang="en-US" dirty="0" smtClean="0"/>
              <a:t>)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9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Thus sorting 100 four digit integers takes (100+10)*4 = 440 operations.</a:t>
            </a:r>
          </a:p>
          <a:p>
            <a:pPr algn="l"/>
            <a:r>
              <a:rPr lang="en-US" dirty="0" smtClean="0"/>
              <a:t>Sorting 1000 10 character words (lower-case only) takes (1000 +26) * 10 = 10,260.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0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4334"/>
            <a:ext cx="7772400" cy="804334"/>
          </a:xfrm>
        </p:spPr>
        <p:txBody>
          <a:bodyPr/>
          <a:lstStyle/>
          <a:p>
            <a:r>
              <a:rPr lang="en-US" dirty="0" smtClean="0"/>
              <a:t>Idea behind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8668"/>
            <a:ext cx="6400800" cy="3795182"/>
          </a:xfrm>
        </p:spPr>
        <p:txBody>
          <a:bodyPr/>
          <a:lstStyle/>
          <a:p>
            <a:pPr algn="l"/>
            <a:r>
              <a:rPr lang="en-US" dirty="0" smtClean="0"/>
              <a:t>We sort items </a:t>
            </a:r>
            <a:r>
              <a:rPr lang="en-US" i="1" dirty="0" smtClean="0"/>
              <a:t>character by character</a:t>
            </a:r>
            <a:r>
              <a:rPr lang="en-US" dirty="0" smtClean="0"/>
              <a:t>, right to left (least significant to most significant).</a:t>
            </a:r>
          </a:p>
          <a:p>
            <a:pPr algn="l"/>
            <a:r>
              <a:rPr lang="en-US" dirty="0" smtClean="0"/>
              <a:t>After one pass, the items are sorted with respect to the rightmost character.</a:t>
            </a:r>
          </a:p>
          <a:p>
            <a:pPr algn="l"/>
            <a:r>
              <a:rPr lang="en-US" dirty="0" smtClean="0"/>
              <a:t>After 2 passes, items are sorted </a:t>
            </a:r>
            <a:r>
              <a:rPr lang="en-US" dirty="0" err="1" smtClean="0"/>
              <a:t>acording</a:t>
            </a:r>
            <a:r>
              <a:rPr lang="en-US" dirty="0" smtClean="0"/>
              <a:t> to the last two characters.</a:t>
            </a:r>
          </a:p>
          <a:p>
            <a:pPr algn="l"/>
            <a:r>
              <a:rPr lang="en-US" dirty="0" smtClean="0"/>
              <a:t>After </a:t>
            </a:r>
            <a:r>
              <a:rPr lang="en-US" dirty="0" err="1" smtClean="0"/>
              <a:t>len</a:t>
            </a:r>
            <a:r>
              <a:rPr lang="en-US" dirty="0" smtClean="0"/>
              <a:t> passes, items are fully sorted.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As items are examined at a particular character position, items are placed in a queue based on the character value.</a:t>
            </a:r>
          </a:p>
          <a:p>
            <a:pPr algn="l"/>
            <a:r>
              <a:rPr lang="en-US" dirty="0" smtClean="0"/>
              <a:t>Then items are </a:t>
            </a:r>
            <a:r>
              <a:rPr lang="en-US" dirty="0" err="1" smtClean="0"/>
              <a:t>dequeued</a:t>
            </a:r>
            <a:r>
              <a:rPr lang="en-US" dirty="0" smtClean="0"/>
              <a:t> back into the array and the next character position is examined.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68"/>
            <a:ext cx="7772400" cy="818444"/>
          </a:xfrm>
        </p:spPr>
        <p:txBody>
          <a:bodyPr/>
          <a:lstStyle/>
          <a:p>
            <a:r>
              <a:rPr lang="en-US" dirty="0" smtClean="0"/>
              <a:t>Example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48556"/>
            <a:ext cx="6855178" cy="3555294"/>
          </a:xfrm>
        </p:spPr>
        <p:txBody>
          <a:bodyPr/>
          <a:lstStyle/>
          <a:p>
            <a:pPr algn="l"/>
            <a:r>
              <a:rPr lang="en-US" dirty="0" smtClean="0"/>
              <a:t>Assume we start with</a:t>
            </a:r>
          </a:p>
          <a:p>
            <a:pPr algn="l"/>
            <a:r>
              <a:rPr lang="en-US" sz="2400" dirty="0"/>
              <a:t>[132, 355, 104, 327, 111, 285, 391, 543, 123, 535</a:t>
            </a:r>
            <a:r>
              <a:rPr lang="en-US" sz="2400" dirty="0" smtClean="0"/>
              <a:t>]</a:t>
            </a:r>
          </a:p>
          <a:p>
            <a:pPr algn="l"/>
            <a:r>
              <a:rPr lang="en-US" dirty="0" smtClean="0"/>
              <a:t>Here N = 10, range = 10 and </a:t>
            </a:r>
            <a:r>
              <a:rPr lang="en-US" dirty="0" err="1" smtClean="0"/>
              <a:t>len</a:t>
            </a:r>
            <a:r>
              <a:rPr lang="en-US" dirty="0" smtClean="0"/>
              <a:t> = 3.</a:t>
            </a:r>
          </a:p>
          <a:p>
            <a:pPr algn="l"/>
            <a:r>
              <a:rPr lang="en-US" dirty="0" smtClean="0"/>
              <a:t>We examine the rightmost digit and place each number in one of 10 queues: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1: 11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39</a:t>
            </a:r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algn="l"/>
            <a:r>
              <a:rPr lang="en-US" dirty="0"/>
              <a:t>2: 13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dirty="0"/>
              <a:t>3: 54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, 12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pPr algn="l"/>
            <a:r>
              <a:rPr lang="en-US" dirty="0"/>
              <a:t>4: 10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pPr algn="l"/>
            <a:r>
              <a:rPr lang="en-US" dirty="0"/>
              <a:t>5: 35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28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53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32</a:t>
            </a:r>
            <a:r>
              <a:rPr lang="en-US" dirty="0">
                <a:solidFill>
                  <a:srgbClr val="FF0000"/>
                </a:solidFill>
              </a:rPr>
              <a:t>7</a:t>
            </a:r>
          </a:p>
          <a:p>
            <a:pPr algn="l"/>
            <a:r>
              <a:rPr lang="en-US" dirty="0"/>
              <a:t>8:</a:t>
            </a:r>
          </a:p>
          <a:p>
            <a:pPr algn="l"/>
            <a:r>
              <a:rPr lang="en-US" dirty="0"/>
              <a:t>9:</a:t>
            </a:r>
          </a:p>
        </p:txBody>
      </p:sp>
    </p:spTree>
    <p:extLst>
      <p:ext uri="{BB962C8B-B14F-4D97-AF65-F5344CB8AC3E}">
        <p14:creationId xmlns:p14="http://schemas.microsoft.com/office/powerpoint/2010/main" val="3272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643511" cy="4811183"/>
          </a:xfrm>
        </p:spPr>
        <p:txBody>
          <a:bodyPr/>
          <a:lstStyle/>
          <a:p>
            <a:pPr algn="l"/>
            <a:r>
              <a:rPr lang="en-US" dirty="0" smtClean="0"/>
              <a:t>We empty each of the 10 queues into the original array:</a:t>
            </a:r>
          </a:p>
          <a:p>
            <a:pPr algn="l"/>
            <a:endParaRPr lang="en-US" dirty="0" smtClean="0"/>
          </a:p>
          <a:p>
            <a:pPr algn="l"/>
            <a:r>
              <a:rPr lang="en-US" sz="2400" dirty="0"/>
              <a:t>[111, 391, 132, 543, 123, 104, 355, 285, 535, 327</a:t>
            </a:r>
            <a:r>
              <a:rPr lang="en-US" sz="2400" dirty="0" smtClean="0"/>
              <a:t>]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Now we look at the second to last digit,</a:t>
            </a:r>
          </a:p>
          <a:p>
            <a:pPr algn="l"/>
            <a:r>
              <a:rPr lang="en-US" dirty="0" smtClean="0"/>
              <a:t>and 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4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4445"/>
            <a:ext cx="7772400" cy="7902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we get those sorted halves?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38111"/>
            <a:ext cx="6400800" cy="3865739"/>
          </a:xfrm>
        </p:spPr>
        <p:txBody>
          <a:bodyPr/>
          <a:lstStyle/>
          <a:p>
            <a:pPr algn="l"/>
            <a:r>
              <a:rPr lang="en-US" dirty="0" smtClean="0"/>
              <a:t>Recursion!</a:t>
            </a:r>
          </a:p>
          <a:p>
            <a:pPr algn="l"/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Divide </a:t>
            </a:r>
            <a:r>
              <a:rPr lang="en-US" dirty="0"/>
              <a:t>the array into two halves.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Recursively, sort the left half.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Recursively, sort the right half.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Merge the two sorted halves.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0: 1</a:t>
            </a:r>
            <a:r>
              <a:rPr lang="en-US" dirty="0">
                <a:solidFill>
                  <a:srgbClr val="FF0000"/>
                </a:solidFill>
              </a:rPr>
              <a:t>04</a:t>
            </a:r>
          </a:p>
          <a:p>
            <a:pPr algn="l"/>
            <a:r>
              <a:rPr lang="en-US" dirty="0"/>
              <a:t>1: 1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pPr algn="l"/>
            <a:r>
              <a:rPr lang="en-US" dirty="0"/>
              <a:t>2: 1</a:t>
            </a:r>
            <a:r>
              <a:rPr lang="en-US" dirty="0">
                <a:solidFill>
                  <a:srgbClr val="FF0000"/>
                </a:solidFill>
              </a:rPr>
              <a:t>23</a:t>
            </a:r>
            <a:r>
              <a:rPr lang="en-US" dirty="0"/>
              <a:t>, 3</a:t>
            </a: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pPr algn="l"/>
            <a:r>
              <a:rPr lang="en-US" dirty="0"/>
              <a:t>3: 1</a:t>
            </a:r>
            <a:r>
              <a:rPr lang="en-US" dirty="0">
                <a:solidFill>
                  <a:srgbClr val="FF0000"/>
                </a:solidFill>
              </a:rPr>
              <a:t>32</a:t>
            </a:r>
            <a:r>
              <a:rPr lang="en-US" dirty="0"/>
              <a:t>, 5</a:t>
            </a:r>
            <a:r>
              <a:rPr lang="en-US" dirty="0">
                <a:solidFill>
                  <a:srgbClr val="FF0000"/>
                </a:solidFill>
              </a:rPr>
              <a:t>35</a:t>
            </a:r>
          </a:p>
          <a:p>
            <a:pPr algn="l"/>
            <a:r>
              <a:rPr lang="en-US" dirty="0"/>
              <a:t>4: 5</a:t>
            </a:r>
            <a:r>
              <a:rPr lang="en-US" dirty="0">
                <a:solidFill>
                  <a:srgbClr val="FF0000"/>
                </a:solidFill>
              </a:rPr>
              <a:t>43</a:t>
            </a:r>
          </a:p>
          <a:p>
            <a:pPr algn="l"/>
            <a:r>
              <a:rPr lang="en-US" dirty="0"/>
              <a:t>5: 3</a:t>
            </a:r>
            <a:r>
              <a:rPr lang="en-US" dirty="0">
                <a:solidFill>
                  <a:srgbClr val="FF0000"/>
                </a:solidFill>
              </a:rPr>
              <a:t>55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2</a:t>
            </a:r>
            <a:r>
              <a:rPr lang="en-US" dirty="0">
                <a:solidFill>
                  <a:srgbClr val="FF0000"/>
                </a:solidFill>
              </a:rPr>
              <a:t>85</a:t>
            </a:r>
          </a:p>
          <a:p>
            <a:pPr algn="l"/>
            <a:r>
              <a:rPr lang="en-US" dirty="0"/>
              <a:t>9: 3</a:t>
            </a:r>
            <a:r>
              <a:rPr lang="en-US" dirty="0">
                <a:solidFill>
                  <a:srgbClr val="FF0000"/>
                </a:solidFill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39470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629400" cy="4811183"/>
          </a:xfrm>
        </p:spPr>
        <p:txBody>
          <a:bodyPr/>
          <a:lstStyle/>
          <a:p>
            <a:pPr algn="l"/>
            <a:r>
              <a:rPr lang="en-US" dirty="0" smtClean="0"/>
              <a:t>We again empty </a:t>
            </a:r>
            <a:r>
              <a:rPr lang="en-US" dirty="0"/>
              <a:t>each of the 10 queues into the original array:</a:t>
            </a:r>
          </a:p>
          <a:p>
            <a:pPr algn="l"/>
            <a:endParaRPr lang="en-US" dirty="0"/>
          </a:p>
          <a:p>
            <a:pPr algn="l"/>
            <a:r>
              <a:rPr lang="en-US" sz="2400" dirty="0" smtClean="0"/>
              <a:t>[104</a:t>
            </a:r>
            <a:r>
              <a:rPr lang="en-US" sz="2400" dirty="0"/>
              <a:t>, 111, 123, 327, 132, 535, 543, 355, 285, 391</a:t>
            </a:r>
            <a:r>
              <a:rPr lang="en-US" sz="2400" dirty="0" smtClean="0"/>
              <a:t>]</a:t>
            </a:r>
            <a:endParaRPr lang="en-US" sz="2400" dirty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finally look </a:t>
            </a:r>
            <a:r>
              <a:rPr lang="en-US" dirty="0"/>
              <a:t>at the </a:t>
            </a:r>
            <a:r>
              <a:rPr lang="en-US" dirty="0" smtClean="0"/>
              <a:t>last  (leftmost) digit</a:t>
            </a:r>
            <a:r>
              <a:rPr lang="en-US" dirty="0"/>
              <a:t>,</a:t>
            </a:r>
          </a:p>
          <a:p>
            <a:pPr algn="l"/>
            <a:r>
              <a:rPr lang="en-US" dirty="0" smtClean="0"/>
              <a:t>and </a:t>
            </a:r>
            <a:r>
              <a:rPr lang="en-US" dirty="0"/>
              <a:t>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1: 104, 111, 123, 132</a:t>
            </a:r>
          </a:p>
          <a:p>
            <a:pPr algn="l"/>
            <a:r>
              <a:rPr lang="en-US" dirty="0"/>
              <a:t>2: 285</a:t>
            </a:r>
          </a:p>
          <a:p>
            <a:pPr algn="l"/>
            <a:r>
              <a:rPr lang="en-US" dirty="0"/>
              <a:t>3: 327, 355, 391</a:t>
            </a:r>
          </a:p>
          <a:p>
            <a:pPr algn="l"/>
            <a:r>
              <a:rPr lang="en-US" dirty="0"/>
              <a:t>4: </a:t>
            </a:r>
          </a:p>
          <a:p>
            <a:pPr algn="l"/>
            <a:r>
              <a:rPr lang="en-US" dirty="0"/>
              <a:t>5: 535, 543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</a:t>
            </a:r>
          </a:p>
          <a:p>
            <a:pPr algn="l"/>
            <a:r>
              <a:rPr lang="en-US" dirty="0"/>
              <a:t>9: </a:t>
            </a:r>
          </a:p>
        </p:txBody>
      </p:sp>
    </p:spTree>
    <p:extLst>
      <p:ext uri="{BB962C8B-B14F-4D97-AF65-F5344CB8AC3E}">
        <p14:creationId xmlns:p14="http://schemas.microsoft.com/office/powerpoint/2010/main" val="84113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544733" cy="4811183"/>
          </a:xfrm>
        </p:spPr>
        <p:txBody>
          <a:bodyPr/>
          <a:lstStyle/>
          <a:p>
            <a:pPr algn="l"/>
            <a:r>
              <a:rPr lang="en-US" dirty="0" smtClean="0"/>
              <a:t>When we empty </a:t>
            </a:r>
            <a:r>
              <a:rPr lang="en-US" dirty="0"/>
              <a:t>each of the 10 queues into the original </a:t>
            </a:r>
            <a:r>
              <a:rPr lang="en-US" dirty="0" smtClean="0"/>
              <a:t>array, we have a complete sort:</a:t>
            </a:r>
          </a:p>
          <a:p>
            <a:pPr algn="l"/>
            <a:endParaRPr lang="en-US" dirty="0"/>
          </a:p>
          <a:p>
            <a:pPr algn="l"/>
            <a:r>
              <a:rPr lang="en-US" sz="2400" dirty="0"/>
              <a:t>[104, 111, 123, 132, 285, 327, 355, 391, 535, 543]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2204"/>
            <a:ext cx="7772400" cy="1030464"/>
          </a:xfrm>
        </p:spPr>
        <p:txBody>
          <a:bodyPr/>
          <a:lstStyle/>
          <a:p>
            <a:r>
              <a:rPr lang="en-US" dirty="0" smtClean="0"/>
              <a:t>Complexity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9583"/>
            <a:ext cx="6400800" cy="3757083"/>
          </a:xfrm>
        </p:spPr>
        <p:txBody>
          <a:bodyPr/>
          <a:lstStyle/>
          <a:p>
            <a:pPr algn="l"/>
            <a:r>
              <a:rPr lang="en-US" dirty="0" smtClean="0"/>
              <a:t>Each pass of a radix sort takes O(N) time to fill the queues and O(N + range) time to put partially sorted values back into the input array.</a:t>
            </a:r>
          </a:p>
          <a:p>
            <a:pPr algn="l"/>
            <a:r>
              <a:rPr lang="en-US" dirty="0" smtClean="0"/>
              <a:t>The number of passes is equal to </a:t>
            </a:r>
            <a:r>
              <a:rPr lang="en-US" dirty="0" err="1" smtClean="0"/>
              <a:t>len</a:t>
            </a:r>
            <a:r>
              <a:rPr lang="en-US" dirty="0" smtClean="0"/>
              <a:t>,</a:t>
            </a:r>
          </a:p>
          <a:p>
            <a:pPr algn="l"/>
            <a:r>
              <a:rPr lang="en-US" dirty="0" smtClean="0"/>
              <a:t>so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 time is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903110"/>
          </a:xfrm>
        </p:spPr>
        <p:txBody>
          <a:bodyPr/>
          <a:lstStyle/>
          <a:p>
            <a:r>
              <a:rPr lang="en-US" dirty="0" smtClean="0"/>
              <a:t>When is Radix Sort Worthwhile?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2088444"/>
            <a:ext cx="6699957" cy="3315406"/>
          </a:xfrm>
        </p:spPr>
        <p:txBody>
          <a:bodyPr/>
          <a:lstStyle/>
          <a:p>
            <a:pPr algn="l"/>
            <a:r>
              <a:rPr lang="en-US" dirty="0" smtClean="0"/>
              <a:t>The best comparison sorts are O(N log N).</a:t>
            </a:r>
          </a:p>
          <a:p>
            <a:pPr algn="l"/>
            <a:r>
              <a:rPr lang="en-US" dirty="0" smtClean="0"/>
              <a:t>Radix sort is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.</a:t>
            </a:r>
          </a:p>
          <a:p>
            <a:pPr algn="l"/>
            <a:r>
              <a:rPr lang="en-US" smtClean="0"/>
              <a:t>Since range </a:t>
            </a:r>
            <a:r>
              <a:rPr lang="en-US" dirty="0" smtClean="0"/>
              <a:t>is usually much small than N,</a:t>
            </a:r>
          </a:p>
          <a:p>
            <a:pPr algn="l"/>
            <a:r>
              <a:rPr lang="en-US" dirty="0" smtClean="0"/>
              <a:t>radix sort is better if </a:t>
            </a:r>
            <a:r>
              <a:rPr lang="en-US" dirty="0" err="1" smtClean="0"/>
              <a:t>len</a:t>
            </a:r>
            <a:r>
              <a:rPr lang="en-US" dirty="0" smtClean="0"/>
              <a:t> &lt; log N.</a:t>
            </a:r>
          </a:p>
          <a:p>
            <a:pPr algn="l"/>
            <a:r>
              <a:rPr lang="en-US" dirty="0" smtClean="0"/>
              <a:t>For example, some 56,000,000 people receive Social Security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Log</a:t>
            </a:r>
            <a:r>
              <a:rPr lang="en-US" baseline="-25000" dirty="0" smtClean="0"/>
              <a:t>2 </a:t>
            </a:r>
            <a:r>
              <a:rPr lang="en-US" dirty="0" smtClean="0"/>
              <a:t>of</a:t>
            </a:r>
            <a:r>
              <a:rPr lang="en-US" baseline="-25000" dirty="0" smtClean="0"/>
              <a:t> </a:t>
            </a:r>
            <a:r>
              <a:rPr lang="en-US" dirty="0" smtClean="0"/>
              <a:t>56,000,000</a:t>
            </a:r>
            <a:r>
              <a:rPr lang="en-US" dirty="0"/>
              <a:t> </a:t>
            </a:r>
            <a:r>
              <a:rPr lang="en-US" dirty="0" smtClean="0"/>
              <a:t>is 25.74.</a:t>
            </a:r>
          </a:p>
          <a:p>
            <a:pPr algn="l"/>
            <a:r>
              <a:rPr lang="en-US" dirty="0" smtClean="0"/>
              <a:t>So a radix sort can be expected to beat an N log N sort by a factor of 25.74/9.</a:t>
            </a:r>
          </a:p>
          <a:p>
            <a:pPr algn="l"/>
            <a:r>
              <a:rPr lang="en-US" dirty="0" smtClean="0"/>
              <a:t>Almost 3 times better!</a:t>
            </a:r>
          </a:p>
        </p:txBody>
      </p:sp>
    </p:spTree>
    <p:extLst>
      <p:ext uri="{BB962C8B-B14F-4D97-AF65-F5344CB8AC3E}">
        <p14:creationId xmlns:p14="http://schemas.microsoft.com/office/powerpoint/2010/main" val="6554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5557"/>
            <a:ext cx="7772400" cy="832554"/>
          </a:xfrm>
        </p:spPr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65111"/>
            <a:ext cx="6400800" cy="397933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In the case that items are to be sorted into a limited number of positions, a bucket sort is useful.</a:t>
            </a:r>
          </a:p>
          <a:p>
            <a:pPr algn="l"/>
            <a:r>
              <a:rPr lang="en-US" dirty="0" smtClean="0"/>
              <a:t>If an item can be placed into one of k categories, we create k different bags.</a:t>
            </a:r>
          </a:p>
          <a:p>
            <a:pPr algn="l"/>
            <a:r>
              <a:rPr lang="en-US" dirty="0" smtClean="0"/>
              <a:t>We examine each item and place it in the proper bag.</a:t>
            </a:r>
          </a:p>
          <a:p>
            <a:pPr algn="l"/>
            <a:r>
              <a:rPr lang="en-US" dirty="0" smtClean="0"/>
              <a:t>We then visit each bag and collect its contents.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0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784622" cy="48111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For example, if a company decides to recognize employees on their birthday, we’d create 366 bags. </a:t>
            </a:r>
          </a:p>
          <a:p>
            <a:pPr algn="l"/>
            <a:r>
              <a:rPr lang="en-US" dirty="0" smtClean="0"/>
              <a:t>Then we’d visit each employee record and place the employee’s name in the bag corresponding to the recorded birthday.</a:t>
            </a:r>
          </a:p>
          <a:p>
            <a:pPr algn="l"/>
            <a:r>
              <a:rPr lang="en-US" dirty="0" smtClean="0"/>
              <a:t>If we have N items and k categories,</a:t>
            </a:r>
          </a:p>
          <a:p>
            <a:pPr algn="l"/>
            <a:r>
              <a:rPr lang="en-US" dirty="0" smtClean="0"/>
              <a:t>total time is O(N + k).</a:t>
            </a:r>
          </a:p>
          <a:p>
            <a:pPr algn="l"/>
            <a:r>
              <a:rPr lang="en-US" dirty="0" smtClean="0"/>
              <a:t>Often k is much smaller than N, making the sort effectively </a:t>
            </a:r>
            <a:r>
              <a:rPr lang="en-US" i="1" dirty="0" smtClean="0"/>
              <a:t>linear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9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32555"/>
          </a:xfrm>
        </p:spPr>
        <p:txBody>
          <a:bodyPr/>
          <a:lstStyle/>
          <a:p>
            <a:r>
              <a:rPr lang="en-US" dirty="0" smtClean="0"/>
              <a:t>Sorting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80444"/>
            <a:ext cx="6400800" cy="3823406"/>
          </a:xfrm>
        </p:spPr>
        <p:txBody>
          <a:bodyPr/>
          <a:lstStyle/>
          <a:p>
            <a:pPr algn="l"/>
            <a:r>
              <a:rPr lang="en-US" b="1" dirty="0" smtClean="0"/>
              <a:t>Selection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passes. On </a:t>
            </a:r>
            <a:r>
              <a:rPr lang="en-US" dirty="0"/>
              <a:t>pass k: find the k-</a:t>
            </a:r>
            <a:r>
              <a:rPr lang="en-US" dirty="0" err="1"/>
              <a:t>th</a:t>
            </a:r>
            <a:r>
              <a:rPr lang="en-US" dirty="0"/>
              <a:t> smallest item, put it in its final </a:t>
            </a:r>
            <a:r>
              <a:rPr lang="en-US" dirty="0" smtClean="0"/>
              <a:t>place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Always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674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 base case is an array of size 1 – it’s trivially sorted.</a:t>
            </a:r>
          </a:p>
          <a:p>
            <a:pPr algn="l"/>
            <a:r>
              <a:rPr lang="en-US" dirty="0" smtClean="0"/>
              <a:t>To access sub arrays, we use the whole original array, with two index values (</a:t>
            </a:r>
            <a:r>
              <a:rPr lang="en-US" dirty="0" smtClean="0">
                <a:latin typeface="Courier"/>
                <a:cs typeface="Courier"/>
              </a:rPr>
              <a:t>low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  <a:cs typeface="Courier"/>
              </a:rPr>
              <a:t>high</a:t>
            </a:r>
            <a:r>
              <a:rPr lang="en-US" dirty="0" smtClean="0"/>
              <a:t>) that determine the fraction of the array we may access.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If </a:t>
            </a:r>
            <a:r>
              <a:rPr lang="en-US" dirty="0" smtClean="0">
                <a:latin typeface="Courier"/>
                <a:cs typeface="Courier"/>
              </a:rPr>
              <a:t>high == low</a:t>
            </a:r>
            <a:r>
              <a:rPr lang="en-US" dirty="0" smtClean="0"/>
              <a:t>, we have the trivial base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Insertion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passes, </a:t>
            </a:r>
            <a:r>
              <a:rPr lang="en-US" dirty="0"/>
              <a:t> on pass k: insert the k-</a:t>
            </a:r>
            <a:r>
              <a:rPr lang="en-US" dirty="0" err="1"/>
              <a:t>th</a:t>
            </a:r>
            <a:r>
              <a:rPr lang="en-US" dirty="0"/>
              <a:t> item into its proper position relative to the items to its left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given an already-sorted array: O(N)</a:t>
            </a:r>
          </a:p>
        </p:txBody>
      </p:sp>
    </p:spTree>
    <p:extLst>
      <p:ext uri="{BB962C8B-B14F-4D97-AF65-F5344CB8AC3E}">
        <p14:creationId xmlns:p14="http://schemas.microsoft.com/office/powerpoint/2010/main" val="157574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 smtClean="0"/>
              <a:t>Merge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recursively sort the first N/2 </a:t>
            </a:r>
            <a:r>
              <a:rPr lang="en-US" dirty="0" smtClean="0"/>
              <a:t>items, </a:t>
            </a:r>
            <a:r>
              <a:rPr lang="en-US" dirty="0"/>
              <a:t> recursively sort the last N/2 </a:t>
            </a:r>
            <a:r>
              <a:rPr lang="en-US" dirty="0" smtClean="0"/>
              <a:t>items, </a:t>
            </a:r>
            <a:r>
              <a:rPr lang="en-US" dirty="0"/>
              <a:t> merge (using an auxiliary array)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12565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	Quick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choose a pivot value  partition the array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left </a:t>
            </a:r>
            <a:r>
              <a:rPr lang="en-US" dirty="0"/>
              <a:t>part has items &lt;= pivot </a:t>
            </a:r>
          </a:p>
          <a:p>
            <a:pPr algn="l"/>
            <a:r>
              <a:rPr lang="en-US" dirty="0" smtClean="0"/>
              <a:t>     right </a:t>
            </a:r>
            <a:r>
              <a:rPr lang="en-US" dirty="0"/>
              <a:t>part has items &gt;= pivot</a:t>
            </a:r>
            <a:r>
              <a:rPr lang="en-US" dirty="0" smtClean="0"/>
              <a:t>      recursively </a:t>
            </a:r>
            <a:r>
              <a:rPr lang="en-US" dirty="0"/>
              <a:t>sort the left part </a:t>
            </a:r>
            <a:r>
              <a:rPr lang="en-US" dirty="0" smtClean="0"/>
              <a:t>      recursively </a:t>
            </a:r>
            <a:r>
              <a:rPr lang="en-US" dirty="0"/>
              <a:t>sort the right part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expected O(N log N)</a:t>
            </a:r>
          </a:p>
        </p:txBody>
      </p:sp>
    </p:spTree>
    <p:extLst>
      <p:ext uri="{BB962C8B-B14F-4D97-AF65-F5344CB8AC3E}">
        <p14:creationId xmlns:p14="http://schemas.microsoft.com/office/powerpoint/2010/main" val="170038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Heap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use </a:t>
            </a:r>
            <a:r>
              <a:rPr lang="en-US" i="1" dirty="0"/>
              <a:t>heapify</a:t>
            </a:r>
            <a:r>
              <a:rPr lang="en-US" dirty="0"/>
              <a:t> to convert the unsorted array into a heap, then do N </a:t>
            </a:r>
            <a:r>
              <a:rPr lang="en-US" dirty="0" err="1"/>
              <a:t>removeMax</a:t>
            </a:r>
            <a:r>
              <a:rPr lang="en-US" dirty="0"/>
              <a:t> operations. Each operation frees one more space at the end of the array; put the returned max value into that space.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32703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Radix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make </a:t>
            </a:r>
            <a:r>
              <a:rPr lang="en-US" i="1" dirty="0" err="1"/>
              <a:t>len</a:t>
            </a:r>
            <a:r>
              <a:rPr lang="en-US" dirty="0"/>
              <a:t> passes through the N sequences to be sorted, right-to-left on each pass, put the values into the queue in position p of the auxiliary array, where p is the value of the current "digit" then put the values back from the auxiliary array into the original array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(i.e., radix sort is not 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/>
              <a:t>range</a:t>
            </a:r>
            <a:r>
              <a:rPr lang="en-US" dirty="0"/>
              <a:t>) * </a:t>
            </a:r>
            <a:r>
              <a:rPr lang="en-US" i="1" dirty="0" err="1"/>
              <a:t>len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469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Bucket Sort</a:t>
            </a:r>
            <a:r>
              <a:rPr lang="en-US" b="1" dirty="0"/>
              <a:t>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Map each item into one of </a:t>
            </a:r>
            <a:r>
              <a:rPr lang="en-US" i="1" dirty="0" smtClean="0"/>
              <a:t>k</a:t>
            </a:r>
            <a:r>
              <a:rPr lang="en-US" dirty="0" smtClean="0"/>
              <a:t> buckets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</a:t>
            </a:r>
            <a:r>
              <a:rPr lang="en-US" dirty="0" smtClean="0"/>
              <a:t>(not </a:t>
            </a:r>
            <a:r>
              <a:rPr lang="en-US" dirty="0"/>
              <a:t>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9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222" y="592667"/>
            <a:ext cx="7309556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We start with a user-level method, that asks for a sort of an entire array:</a:t>
            </a:r>
          </a:p>
          <a:p>
            <a:pPr algn="l"/>
            <a:endParaRPr lang="en-US" dirty="0"/>
          </a:p>
          <a:p>
            <a:pPr algn="l"/>
            <a:r>
              <a:rPr lang="en-US" dirty="0" smtClean="0">
                <a:latin typeface="Courier"/>
                <a:cs typeface="Courier"/>
              </a:rPr>
              <a:t>public static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&lt;</a:t>
            </a:r>
            <a:r>
              <a:rPr lang="en-US" dirty="0">
                <a:latin typeface="Courier"/>
                <a:cs typeface="Courier"/>
              </a:rPr>
              <a:t>E extends Comparable&lt;E&gt;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void </a:t>
            </a:r>
            <a:r>
              <a:rPr lang="en-US" dirty="0" err="1">
                <a:latin typeface="Courier"/>
                <a:cs typeface="Courier"/>
              </a:rPr>
              <a:t>mergeSort</a:t>
            </a:r>
            <a:r>
              <a:rPr lang="en-US" dirty="0">
                <a:latin typeface="Courier"/>
                <a:cs typeface="Courier"/>
              </a:rPr>
              <a:t>(E[] A)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mergeAux</a:t>
            </a:r>
            <a:r>
              <a:rPr lang="en-US" dirty="0">
                <a:latin typeface="Courier"/>
                <a:cs typeface="Courier"/>
              </a:rPr>
              <a:t>(A, 0, </a:t>
            </a:r>
            <a:r>
              <a:rPr lang="en-US" dirty="0" err="1">
                <a:latin typeface="Courier"/>
                <a:cs typeface="Courier"/>
              </a:rPr>
              <a:t>A.length</a:t>
            </a:r>
            <a:r>
              <a:rPr lang="en-US" dirty="0">
                <a:latin typeface="Courier"/>
                <a:cs typeface="Courier"/>
              </a:rPr>
              <a:t> - 1);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   /</a:t>
            </a:r>
            <a:r>
              <a:rPr lang="en-US" dirty="0">
                <a:latin typeface="Courier"/>
                <a:cs typeface="Courier"/>
              </a:rPr>
              <a:t>/ call the aux. function to </a:t>
            </a:r>
            <a:r>
              <a:rPr lang="en-US" dirty="0" smtClean="0">
                <a:latin typeface="Courier"/>
                <a:cs typeface="Courier"/>
              </a:rPr>
              <a:t>do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//  </a:t>
            </a:r>
            <a:r>
              <a:rPr lang="en-US" dirty="0">
                <a:latin typeface="Courier"/>
                <a:cs typeface="Courier"/>
              </a:rPr>
              <a:t>all the work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4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o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logo_design.potx</Template>
  <TotalTime>157486</TotalTime>
  <Words>3619</Words>
  <Application>Microsoft Macintosh PowerPoint</Application>
  <PresentationFormat>On-screen Show (4:3)</PresentationFormat>
  <Paragraphs>412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logo_design</vt:lpstr>
      <vt:lpstr>CS 367   Introduction to Data Structures   </vt:lpstr>
      <vt:lpstr>PowerPoint Presentation</vt:lpstr>
      <vt:lpstr>Merge Sort</vt:lpstr>
      <vt:lpstr>PowerPoint Presentation</vt:lpstr>
      <vt:lpstr>PowerPoint Presentation</vt:lpstr>
      <vt:lpstr>PowerPoint Presentation</vt:lpstr>
      <vt:lpstr>How do we get those sorted halves?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PowerPoint Presentation</vt:lpstr>
      <vt:lpstr>Merge Sort uses Divide and Conquer</vt:lpstr>
      <vt:lpstr>PowerPoint Presentation</vt:lpstr>
      <vt:lpstr>Complexity of Merge Sort</vt:lpstr>
      <vt:lpstr>PowerPoint Presentation</vt:lpstr>
      <vt:lpstr>Concurrent execution of Merge Sort</vt:lpstr>
      <vt:lpstr>What if you had an Unlimited number of Processors?</vt:lpstr>
      <vt:lpstr>PowerPoint Presentation</vt:lpstr>
      <vt:lpstr>What if Merge Sort is given a Sorted array?</vt:lpstr>
      <vt:lpstr>Quick Sort</vt:lpstr>
      <vt:lpstr>PowerPoint Presentation</vt:lpstr>
      <vt:lpstr>PowerPoint Presentation</vt:lpstr>
      <vt:lpstr>How do we Partition the Array?</vt:lpstr>
      <vt:lpstr>Outline of Quick Sort</vt:lpstr>
      <vt:lpstr>A few details</vt:lpstr>
      <vt:lpstr>How to choose the Pivot</vt:lpstr>
      <vt:lpstr>PowerPoint Presentation</vt:lpstr>
      <vt:lpstr>Median of 3 Pivot</vt:lpstr>
      <vt:lpstr>Forming the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Quick Sort</vt:lpstr>
      <vt:lpstr>PowerPoint Presentation</vt:lpstr>
      <vt:lpstr>What if array is already sorted?</vt:lpstr>
      <vt:lpstr>Heap Sort</vt:lpstr>
      <vt:lpstr>PowerPoint Presentation</vt:lpstr>
      <vt:lpstr>PowerPoint Presentation</vt:lpstr>
      <vt:lpstr>PowerPoint Presentation</vt:lpstr>
      <vt:lpstr>Heapify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Heapify</vt:lpstr>
      <vt:lpstr>PowerPoint Presentation</vt:lpstr>
      <vt:lpstr>Radix Sort</vt:lpstr>
      <vt:lpstr>PowerPoint Presentation</vt:lpstr>
      <vt:lpstr>PowerPoint Presentation</vt:lpstr>
      <vt:lpstr>PowerPoint Presentation</vt:lpstr>
      <vt:lpstr>Idea behind Radix Sort</vt:lpstr>
      <vt:lpstr>PowerPoint Presentation</vt:lpstr>
      <vt:lpstr>Example of Radix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Radix Sort</vt:lpstr>
      <vt:lpstr>When is Radix Sort Worthwhile?</vt:lpstr>
      <vt:lpstr>PowerPoint Presentation</vt:lpstr>
      <vt:lpstr>Bucket Sort</vt:lpstr>
      <vt:lpstr>PowerPoint Presentation</vt:lpstr>
      <vt:lpstr>Sorting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Fischer</dc:creator>
  <cp:lastModifiedBy>Charles Fischer</cp:lastModifiedBy>
  <cp:revision>443</cp:revision>
  <cp:lastPrinted>2015-09-03T21:59:33Z</cp:lastPrinted>
  <dcterms:created xsi:type="dcterms:W3CDTF">2014-03-07T22:02:56Z</dcterms:created>
  <dcterms:modified xsi:type="dcterms:W3CDTF">2018-04-04T19:53:44Z</dcterms:modified>
</cp:coreProperties>
</file>